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42" r:id="rId2"/>
  </p:sldMasterIdLst>
  <p:notesMasterIdLst>
    <p:notesMasterId r:id="rId24"/>
  </p:notesMasterIdLst>
  <p:handoutMasterIdLst>
    <p:handoutMasterId r:id="rId25"/>
  </p:handoutMasterIdLst>
  <p:sldIdLst>
    <p:sldId id="281" r:id="rId3"/>
    <p:sldId id="334" r:id="rId4"/>
    <p:sldId id="331" r:id="rId5"/>
    <p:sldId id="259" r:id="rId6"/>
    <p:sldId id="316" r:id="rId7"/>
    <p:sldId id="321" r:id="rId8"/>
    <p:sldId id="318" r:id="rId9"/>
    <p:sldId id="320" r:id="rId10"/>
    <p:sldId id="328" r:id="rId11"/>
    <p:sldId id="330" r:id="rId12"/>
    <p:sldId id="322" r:id="rId13"/>
    <p:sldId id="329" r:id="rId14"/>
    <p:sldId id="262" r:id="rId15"/>
    <p:sldId id="327" r:id="rId16"/>
    <p:sldId id="263" r:id="rId17"/>
    <p:sldId id="264" r:id="rId18"/>
    <p:sldId id="313" r:id="rId19"/>
    <p:sldId id="311" r:id="rId20"/>
    <p:sldId id="265" r:id="rId21"/>
    <p:sldId id="332" r:id="rId22"/>
    <p:sldId id="333" r:id="rId23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39CAFA-CAF9-4784-8188-A9E7DB668CF8}">
          <p14:sldIdLst>
            <p14:sldId id="281"/>
            <p14:sldId id="334"/>
            <p14:sldId id="331"/>
            <p14:sldId id="259"/>
            <p14:sldId id="316"/>
            <p14:sldId id="321"/>
            <p14:sldId id="318"/>
            <p14:sldId id="320"/>
            <p14:sldId id="328"/>
            <p14:sldId id="330"/>
            <p14:sldId id="322"/>
            <p14:sldId id="329"/>
            <p14:sldId id="262"/>
            <p14:sldId id="327"/>
            <p14:sldId id="263"/>
            <p14:sldId id="264"/>
            <p14:sldId id="313"/>
            <p14:sldId id="311"/>
            <p14:sldId id="265"/>
          </p14:sldIdLst>
        </p14:section>
        <p14:section name="Дополнительные материалы" id="{99C17B9E-6BEF-454D-9312-708AFD978D99}">
          <p14:sldIdLst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19">
          <p15:clr>
            <a:srgbClr val="A4A3A4"/>
          </p15:clr>
        </p15:guide>
        <p15:guide id="2" pos="3224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99D"/>
    <a:srgbClr val="F6F8FC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77804" autoAdjust="0"/>
  </p:normalViewPr>
  <p:slideViewPr>
    <p:cSldViewPr>
      <p:cViewPr varScale="1">
        <p:scale>
          <a:sx n="88" d="100"/>
          <a:sy n="88" d="100"/>
        </p:scale>
        <p:origin x="147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94" y="-108"/>
      </p:cViewPr>
      <p:guideLst>
        <p:guide orient="horz" pos="4619"/>
        <p:guide pos="3224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\YandexDisk\&#1044;&#1086;&#1082;&#1091;&#1084;&#1077;&#1085;&#1090;&#1099;\13%20&#1046;&#1091;&#1088;&#1085;&#1072;&#1083;&#1099;\RE-PCR\&#1044;&#1080;&#1072;&#1075;&#1088;&#1072;&#1084;&#108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9-604 + HinfI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Лист1!$B$3:$B$10</c:f>
              <c:numCache>
                <c:formatCode>General</c:formatCode>
                <c:ptCount val="8"/>
                <c:pt idx="0">
                  <c:v>232</c:v>
                </c:pt>
                <c:pt idx="1">
                  <c:v>235</c:v>
                </c:pt>
                <c:pt idx="2">
                  <c:v>558</c:v>
                </c:pt>
                <c:pt idx="3">
                  <c:v>559</c:v>
                </c:pt>
                <c:pt idx="4">
                  <c:v>582</c:v>
                </c:pt>
                <c:pt idx="5">
                  <c:v>604</c:v>
                </c:pt>
                <c:pt idx="6">
                  <c:v>605</c:v>
                </c:pt>
                <c:pt idx="7">
                  <c:v>640</c:v>
                </c:pt>
              </c:numCache>
            </c:num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22.27</c:v>
                </c:pt>
                <c:pt idx="1">
                  <c:v>23.4</c:v>
                </c:pt>
                <c:pt idx="2">
                  <c:v>22.14</c:v>
                </c:pt>
                <c:pt idx="3">
                  <c:v>22.72</c:v>
                </c:pt>
                <c:pt idx="4">
                  <c:v>22.25</c:v>
                </c:pt>
                <c:pt idx="5">
                  <c:v>22.54</c:v>
                </c:pt>
                <c:pt idx="6">
                  <c:v>22.02</c:v>
                </c:pt>
                <c:pt idx="7">
                  <c:v>22.22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C-40A5-B482-7075E75555F3}"/>
            </c:ext>
          </c:extLst>
        </c:ser>
        <c:ser>
          <c:idx val="2"/>
          <c:order val="1"/>
          <c:tx>
            <c:strRef>
              <c:f>Лист1!$E$2</c:f>
              <c:strCache>
                <c:ptCount val="1"/>
                <c:pt idx="0">
                  <c:v>17-027 + MspI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Лист1!$B$3:$B$10</c:f>
              <c:numCache>
                <c:formatCode>General</c:formatCode>
                <c:ptCount val="8"/>
                <c:pt idx="0">
                  <c:v>232</c:v>
                </c:pt>
                <c:pt idx="1">
                  <c:v>235</c:v>
                </c:pt>
                <c:pt idx="2">
                  <c:v>558</c:v>
                </c:pt>
                <c:pt idx="3">
                  <c:v>559</c:v>
                </c:pt>
                <c:pt idx="4">
                  <c:v>582</c:v>
                </c:pt>
                <c:pt idx="5">
                  <c:v>604</c:v>
                </c:pt>
                <c:pt idx="6">
                  <c:v>605</c:v>
                </c:pt>
                <c:pt idx="7">
                  <c:v>640</c:v>
                </c:pt>
              </c:numCache>
            </c:numRef>
          </c:cat>
          <c:val>
            <c:numRef>
              <c:f>Лист1!$E$3:$E$10</c:f>
              <c:numCache>
                <c:formatCode>General</c:formatCode>
                <c:ptCount val="8"/>
                <c:pt idx="0">
                  <c:v>22.24</c:v>
                </c:pt>
                <c:pt idx="1">
                  <c:v>23.3</c:v>
                </c:pt>
                <c:pt idx="2">
                  <c:v>22.19</c:v>
                </c:pt>
                <c:pt idx="3">
                  <c:v>22.66</c:v>
                </c:pt>
                <c:pt idx="4">
                  <c:v>22.31</c:v>
                </c:pt>
                <c:pt idx="5">
                  <c:v>22.76</c:v>
                </c:pt>
                <c:pt idx="6">
                  <c:v>22.23</c:v>
                </c:pt>
                <c:pt idx="7">
                  <c:v>22.34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CC-40A5-B482-7075E75555F3}"/>
            </c:ext>
          </c:extLst>
        </c:ser>
        <c:ser>
          <c:idx val="6"/>
          <c:order val="2"/>
          <c:tx>
            <c:strRef>
              <c:f>Лист1!$I$2</c:f>
              <c:strCache>
                <c:ptCount val="1"/>
                <c:pt idx="0">
                  <c:v>1-178 + Bst2UI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Лист1!$B$3:$B$10</c:f>
              <c:numCache>
                <c:formatCode>General</c:formatCode>
                <c:ptCount val="8"/>
                <c:pt idx="0">
                  <c:v>232</c:v>
                </c:pt>
                <c:pt idx="1">
                  <c:v>235</c:v>
                </c:pt>
                <c:pt idx="2">
                  <c:v>558</c:v>
                </c:pt>
                <c:pt idx="3">
                  <c:v>559</c:v>
                </c:pt>
                <c:pt idx="4">
                  <c:v>582</c:v>
                </c:pt>
                <c:pt idx="5">
                  <c:v>604</c:v>
                </c:pt>
                <c:pt idx="6">
                  <c:v>605</c:v>
                </c:pt>
                <c:pt idx="7">
                  <c:v>640</c:v>
                </c:pt>
              </c:numCache>
            </c:numRef>
          </c:cat>
          <c:val>
            <c:numRef>
              <c:f>Лист1!$I$3:$I$10</c:f>
              <c:numCache>
                <c:formatCode>General</c:formatCode>
                <c:ptCount val="8"/>
                <c:pt idx="0">
                  <c:v>22.34</c:v>
                </c:pt>
                <c:pt idx="1">
                  <c:v>23.46</c:v>
                </c:pt>
                <c:pt idx="2">
                  <c:v>22.38</c:v>
                </c:pt>
                <c:pt idx="3">
                  <c:v>22.79</c:v>
                </c:pt>
                <c:pt idx="4">
                  <c:v>22.3</c:v>
                </c:pt>
                <c:pt idx="5">
                  <c:v>22.58</c:v>
                </c:pt>
                <c:pt idx="6">
                  <c:v>22.1</c:v>
                </c:pt>
                <c:pt idx="7">
                  <c:v>22.21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CC-40A5-B482-7075E75555F3}"/>
            </c:ext>
          </c:extLst>
        </c:ser>
        <c:ser>
          <c:idx val="4"/>
          <c:order val="3"/>
          <c:tx>
            <c:strRef>
              <c:f>Лист1!$G$2</c:f>
              <c:strCache>
                <c:ptCount val="1"/>
                <c:pt idx="0">
                  <c:v>11-215 + MspI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Лист1!$B$3:$B$10</c:f>
              <c:numCache>
                <c:formatCode>General</c:formatCode>
                <c:ptCount val="8"/>
                <c:pt idx="0">
                  <c:v>232</c:v>
                </c:pt>
                <c:pt idx="1">
                  <c:v>235</c:v>
                </c:pt>
                <c:pt idx="2">
                  <c:v>558</c:v>
                </c:pt>
                <c:pt idx="3">
                  <c:v>559</c:v>
                </c:pt>
                <c:pt idx="4">
                  <c:v>582</c:v>
                </c:pt>
                <c:pt idx="5">
                  <c:v>604</c:v>
                </c:pt>
                <c:pt idx="6">
                  <c:v>605</c:v>
                </c:pt>
                <c:pt idx="7">
                  <c:v>640</c:v>
                </c:pt>
              </c:numCache>
            </c:numRef>
          </c:cat>
          <c:val>
            <c:numRef>
              <c:f>Лист1!$G$3:$G$10</c:f>
              <c:numCache>
                <c:formatCode>General</c:formatCode>
                <c:ptCount val="8"/>
                <c:pt idx="0">
                  <c:v>22.26</c:v>
                </c:pt>
                <c:pt idx="1">
                  <c:v>23.32</c:v>
                </c:pt>
                <c:pt idx="2">
                  <c:v>22.35</c:v>
                </c:pt>
                <c:pt idx="3">
                  <c:v>22.77</c:v>
                </c:pt>
                <c:pt idx="4">
                  <c:v>22.31</c:v>
                </c:pt>
                <c:pt idx="5">
                  <c:v>22.91</c:v>
                </c:pt>
                <c:pt idx="6">
                  <c:v>22.41</c:v>
                </c:pt>
                <c:pt idx="7">
                  <c:v>22.36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CC-40A5-B482-7075E75555F3}"/>
            </c:ext>
          </c:extLst>
        </c:ser>
        <c:ser>
          <c:idx val="8"/>
          <c:order val="4"/>
          <c:tx>
            <c:strRef>
              <c:f>Лист1!$K$2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Лист1!$K$3:$K$10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4-26CC-40A5-B482-7075E75555F3}"/>
            </c:ext>
          </c:extLst>
        </c:ser>
        <c:ser>
          <c:idx val="1"/>
          <c:order val="5"/>
          <c:tx>
            <c:strRef>
              <c:f>Лист1!$D$2</c:f>
              <c:strCache>
                <c:ptCount val="1"/>
                <c:pt idx="0">
                  <c:v>9-604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Лист1!$B$3:$B$10</c:f>
              <c:numCache>
                <c:formatCode>General</c:formatCode>
                <c:ptCount val="8"/>
                <c:pt idx="0">
                  <c:v>232</c:v>
                </c:pt>
                <c:pt idx="1">
                  <c:v>235</c:v>
                </c:pt>
                <c:pt idx="2">
                  <c:v>558</c:v>
                </c:pt>
                <c:pt idx="3">
                  <c:v>559</c:v>
                </c:pt>
                <c:pt idx="4">
                  <c:v>582</c:v>
                </c:pt>
                <c:pt idx="5">
                  <c:v>604</c:v>
                </c:pt>
                <c:pt idx="6">
                  <c:v>605</c:v>
                </c:pt>
                <c:pt idx="7">
                  <c:v>640</c:v>
                </c:pt>
              </c:numCache>
            </c:numRef>
          </c:cat>
          <c:val>
            <c:numRef>
              <c:f>Лист1!$D$3:$D$10</c:f>
              <c:numCache>
                <c:formatCode>General</c:formatCode>
                <c:ptCount val="8"/>
                <c:pt idx="0">
                  <c:v>22.3</c:v>
                </c:pt>
                <c:pt idx="1">
                  <c:v>23.47</c:v>
                </c:pt>
                <c:pt idx="2">
                  <c:v>22.39</c:v>
                </c:pt>
                <c:pt idx="3">
                  <c:v>22.82</c:v>
                </c:pt>
                <c:pt idx="4">
                  <c:v>22.49</c:v>
                </c:pt>
                <c:pt idx="5">
                  <c:v>22.84</c:v>
                </c:pt>
                <c:pt idx="6">
                  <c:v>22.14</c:v>
                </c:pt>
                <c:pt idx="7">
                  <c:v>22.34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CC-40A5-B482-7075E75555F3}"/>
            </c:ext>
          </c:extLst>
        </c:ser>
        <c:ser>
          <c:idx val="3"/>
          <c:order val="6"/>
          <c:tx>
            <c:strRef>
              <c:f>Лист1!$F$2</c:f>
              <c:strCache>
                <c:ptCount val="1"/>
                <c:pt idx="0">
                  <c:v>17-027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Лист1!$B$3:$B$10</c:f>
              <c:numCache>
                <c:formatCode>General</c:formatCode>
                <c:ptCount val="8"/>
                <c:pt idx="0">
                  <c:v>232</c:v>
                </c:pt>
                <c:pt idx="1">
                  <c:v>235</c:v>
                </c:pt>
                <c:pt idx="2">
                  <c:v>558</c:v>
                </c:pt>
                <c:pt idx="3">
                  <c:v>559</c:v>
                </c:pt>
                <c:pt idx="4">
                  <c:v>582</c:v>
                </c:pt>
                <c:pt idx="5">
                  <c:v>604</c:v>
                </c:pt>
                <c:pt idx="6">
                  <c:v>605</c:v>
                </c:pt>
                <c:pt idx="7">
                  <c:v>640</c:v>
                </c:pt>
              </c:numCache>
            </c:numRef>
          </c:cat>
          <c:val>
            <c:numRef>
              <c:f>Лист1!$F$3:$F$10</c:f>
              <c:numCache>
                <c:formatCode>General</c:formatCode>
                <c:ptCount val="8"/>
                <c:pt idx="0">
                  <c:v>24.35</c:v>
                </c:pt>
                <c:pt idx="1">
                  <c:v>25.47</c:v>
                </c:pt>
                <c:pt idx="2">
                  <c:v>24.59</c:v>
                </c:pt>
                <c:pt idx="3">
                  <c:v>25.41</c:v>
                </c:pt>
                <c:pt idx="4">
                  <c:v>24.66</c:v>
                </c:pt>
                <c:pt idx="5">
                  <c:v>25.05</c:v>
                </c:pt>
                <c:pt idx="6">
                  <c:v>24.6</c:v>
                </c:pt>
                <c:pt idx="7">
                  <c:v>24.86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CC-40A5-B482-7075E75555F3}"/>
            </c:ext>
          </c:extLst>
        </c:ser>
        <c:ser>
          <c:idx val="7"/>
          <c:order val="7"/>
          <c:tx>
            <c:strRef>
              <c:f>Лист1!$J$2</c:f>
              <c:strCache>
                <c:ptCount val="1"/>
                <c:pt idx="0">
                  <c:v>1-178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Лист1!$B$3:$B$10</c:f>
              <c:numCache>
                <c:formatCode>General</c:formatCode>
                <c:ptCount val="8"/>
                <c:pt idx="0">
                  <c:v>232</c:v>
                </c:pt>
                <c:pt idx="1">
                  <c:v>235</c:v>
                </c:pt>
                <c:pt idx="2">
                  <c:v>558</c:v>
                </c:pt>
                <c:pt idx="3">
                  <c:v>559</c:v>
                </c:pt>
                <c:pt idx="4">
                  <c:v>582</c:v>
                </c:pt>
                <c:pt idx="5">
                  <c:v>604</c:v>
                </c:pt>
                <c:pt idx="6">
                  <c:v>605</c:v>
                </c:pt>
                <c:pt idx="7">
                  <c:v>640</c:v>
                </c:pt>
              </c:numCache>
            </c:numRef>
          </c:cat>
          <c:val>
            <c:numRef>
              <c:f>Лист1!$J$3:$J$10</c:f>
              <c:numCache>
                <c:formatCode>General</c:formatCode>
                <c:ptCount val="8"/>
                <c:pt idx="0">
                  <c:v>28.61</c:v>
                </c:pt>
                <c:pt idx="1">
                  <c:v>29.51</c:v>
                </c:pt>
                <c:pt idx="2">
                  <c:v>28.84</c:v>
                </c:pt>
                <c:pt idx="3">
                  <c:v>29.26</c:v>
                </c:pt>
                <c:pt idx="4">
                  <c:v>28.63</c:v>
                </c:pt>
                <c:pt idx="5">
                  <c:v>28.86</c:v>
                </c:pt>
                <c:pt idx="6">
                  <c:v>29.07</c:v>
                </c:pt>
                <c:pt idx="7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CC-40A5-B482-7075E75555F3}"/>
            </c:ext>
          </c:extLst>
        </c:ser>
        <c:ser>
          <c:idx val="5"/>
          <c:order val="8"/>
          <c:tx>
            <c:strRef>
              <c:f>Лист1!$H$2</c:f>
              <c:strCache>
                <c:ptCount val="1"/>
                <c:pt idx="0">
                  <c:v>11-215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Лист1!$B$3:$B$10</c:f>
              <c:numCache>
                <c:formatCode>General</c:formatCode>
                <c:ptCount val="8"/>
                <c:pt idx="0">
                  <c:v>232</c:v>
                </c:pt>
                <c:pt idx="1">
                  <c:v>235</c:v>
                </c:pt>
                <c:pt idx="2">
                  <c:v>558</c:v>
                </c:pt>
                <c:pt idx="3">
                  <c:v>559</c:v>
                </c:pt>
                <c:pt idx="4">
                  <c:v>582</c:v>
                </c:pt>
                <c:pt idx="5">
                  <c:v>604</c:v>
                </c:pt>
                <c:pt idx="6">
                  <c:v>605</c:v>
                </c:pt>
                <c:pt idx="7">
                  <c:v>640</c:v>
                </c:pt>
              </c:numCache>
            </c:numRef>
          </c:cat>
          <c:val>
            <c:numRef>
              <c:f>Лист1!$H$3:$H$10</c:f>
              <c:numCache>
                <c:formatCode>General</c:formatCode>
                <c:ptCount val="8"/>
                <c:pt idx="0">
                  <c:v>30.6</c:v>
                </c:pt>
                <c:pt idx="1">
                  <c:v>31.11</c:v>
                </c:pt>
                <c:pt idx="2">
                  <c:v>30.13</c:v>
                </c:pt>
                <c:pt idx="3">
                  <c:v>30.83</c:v>
                </c:pt>
                <c:pt idx="4">
                  <c:v>31.08</c:v>
                </c:pt>
                <c:pt idx="5">
                  <c:v>30.79</c:v>
                </c:pt>
                <c:pt idx="6">
                  <c:v>31.41</c:v>
                </c:pt>
                <c:pt idx="7">
                  <c:v>31.47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CC-40A5-B482-7075E7555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495455"/>
        <c:axId val="78967039"/>
      </c:barChart>
      <c:catAx>
        <c:axId val="18249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67039"/>
        <c:crosses val="autoZero"/>
        <c:auto val="1"/>
        <c:lblAlgn val="ctr"/>
        <c:lblOffset val="100"/>
        <c:noMultiLvlLbl val="0"/>
      </c:catAx>
      <c:valAx>
        <c:axId val="78967039"/>
        <c:scaling>
          <c:orientation val="minMax"/>
          <c:max val="32"/>
          <c:min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49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47" tIns="47373" rIns="94747" bIns="47373" rtlCol="0"/>
          <a:lstStyle>
            <a:lvl1pPr algn="r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818EB421-A082-44F7-8125-B042DF9E3249}" type="datetimeFigureOut">
              <a:rPr lang="ru-RU"/>
              <a:pPr>
                <a:defRPr/>
              </a:pPr>
              <a:t>17.04.2025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47" tIns="47373" rIns="94747" bIns="47373" rtlCol="0" anchor="b"/>
          <a:lstStyle>
            <a:lvl1pPr algn="r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D53B30C4-91A6-413B-A8F8-9D36520AB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222"/>
          </a:xfrm>
          <a:prstGeom prst="rect">
            <a:avLst/>
          </a:prstGeom>
        </p:spPr>
        <p:txBody>
          <a:bodyPr vert="horz" lIns="94747" tIns="47373" rIns="94747" bIns="47373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70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222"/>
          </a:xfrm>
          <a:prstGeom prst="rect">
            <a:avLst/>
          </a:prstGeom>
        </p:spPr>
        <p:txBody>
          <a:bodyPr vert="horz" lIns="94747" tIns="47373" rIns="94747" bIns="47373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47" tIns="47373" rIns="94747" bIns="47373" rtlCol="0"/>
          <a:lstStyle>
            <a:lvl1pPr algn="r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FC1F3767-B266-4D52-9C50-B98C5A43C749}" type="datetimeFigureOut">
              <a:rPr lang="ru-RU"/>
              <a:pPr>
                <a:defRPr/>
              </a:pPr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7" tIns="47373" rIns="94747" bIns="4737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00" y="4862016"/>
            <a:ext cx="5680103" cy="4605085"/>
          </a:xfrm>
          <a:prstGeom prst="rect">
            <a:avLst/>
          </a:prstGeom>
        </p:spPr>
        <p:txBody>
          <a:bodyPr vert="horz" lIns="94747" tIns="47373" rIns="94747" bIns="47373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0755"/>
            <a:ext cx="3077137" cy="512222"/>
          </a:xfrm>
          <a:prstGeom prst="rect">
            <a:avLst/>
          </a:prstGeom>
        </p:spPr>
        <p:txBody>
          <a:bodyPr vert="horz" lIns="94747" tIns="47373" rIns="94747" bIns="47373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US"/>
              <a:t>wrghnjwrng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47" tIns="47373" rIns="94747" bIns="47373" rtlCol="0" anchor="b"/>
          <a:lstStyle>
            <a:lvl1pPr algn="r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D447C42E-D76D-45BB-A4C6-7727B3127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47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уважаемые коллеги.</a:t>
            </a:r>
            <a:br>
              <a:rPr lang="ru-RU" dirty="0"/>
            </a:br>
            <a:r>
              <a:rPr lang="ru-RU" dirty="0"/>
              <a:t>Я Евгений Дубинин, представляю компанию «СибЭнзайм».</a:t>
            </a:r>
            <a:br>
              <a:rPr lang="ru-RU" dirty="0"/>
            </a:br>
            <a:r>
              <a:rPr lang="ru-RU" dirty="0"/>
              <a:t>Сегодня я расскажу о подходе, который может значительно повысить эффективность ПЦР на протяженных ДНК (человек, млекопитающие, растения) — за счёт простого, но действенного предварительного этапа: выщепления ампликона рестриктазой.</a:t>
            </a:r>
            <a:endParaRPr lang="en-US" dirty="0"/>
          </a:p>
          <a:p>
            <a:endParaRPr lang="en-US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известно, эффективность амплификации  в ПЦР зависит от протяженности и структуры матричной ДНК. Давайте эти вопросы рассмотрим более детально.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82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участка 1-178 кривые ПЦР расходятся еще больше, разница величин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составляет около 6 циклов.</a:t>
            </a:r>
            <a:r>
              <a:rPr lang="ru-RU" dirty="0"/>
              <a:t> Т.е. в ПЦР участвует менее 2% ДНК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9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Ну, и наконец на участке 11-215 в случае ПЦР на необработанной ДНК кривые ПЦР расположены совсем далеко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Cq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больше 30).  Однако при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выщеплении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амликона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кривые сдвигаются аналогично предыдущим участкам и расхождение достигает 8 циклов.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данном же случае разница в 8 циклов говорит о том, что количество молекул ДНК, которые оказались доступны для полимеразы было менее 0,5%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50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теперь посмотрим на данные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Cq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сведенные в общей диаграмме.  Тут представлены результаты для всех 8 образов, для каждого образца 8 результатов в двух группах по 4.  Синие значения — без обработки рестриктазой, серые — после гидролиза.  Как видим, в 3-х из 4-х случаев если мы не обрабатываем образец, значения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Cq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существенно различаются в зависимости от участка. 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теперь давайте посмотрим на образцы после выщепления ампликона. У них значения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Cq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всех участков близки, что подтверждает: мы устраняем влияние пространственной структуры, получаем величину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Cq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реально отвечающую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копийности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данного  фрагмента в геномной ДНК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0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все те же данные, что мы увидели на диаграмме приведены в количественном виде.  Как видим, для 9-604 они достаточно близки, для остальных же идет значительное увеличение количества циклов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55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Какой вывод мы можем сделать?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Выщепление ампликона рестриктазой позволяет в значительной степени снять влияние пространственной структуры ДНК на результаты ПЦР.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мы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выщепляем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нужный участок — он становится доступным для полимеразы.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необработанных образцов результаты отличаются повышенным значением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Cq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 чем это говорит? О неполном прохождении ПЦР. 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после выщепления становятся точными и воспроизводимыми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6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Итак.  Метод работает.  Он простой и надежный.  Рекомендуем его применять при работе с протяженной ДНК, например с ДНК человека, млекопитающих, растений. 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в тех случаях, когда требуется точное сравнение результатов ПЦР, либо когда необходимо количественно оценить содержание анализируемой матрицы в образце. 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поскольку метод показал свою эффективность мы разработали онлайн сервис, который позволяет подобрать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рестриктазу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ваш ампликон.  Сервис размещен на нашем сайте.  Давайте продемонстрирую как он работает.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7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Демонстрируется работа сервиса</a:t>
            </a:r>
            <a:br>
              <a:rPr lang="en-US" dirty="0"/>
            </a:br>
            <a:br>
              <a:rPr lang="ru-RU" dirty="0"/>
            </a:br>
            <a:r>
              <a:rPr lang="ru-RU" dirty="0"/>
              <a:t>Что хочется дополнить? При использовании рестриктаз для быстрого гидролиза из линейки </a:t>
            </a:r>
            <a:r>
              <a:rPr lang="en-US" dirty="0"/>
              <a:t>Turbo</a:t>
            </a:r>
            <a:r>
              <a:rPr lang="ru-RU" dirty="0"/>
              <a:t> время эксперимента возрастает незначительно. Если вы используете полимеразу с горячим стартом, то можно вообще всё провести в одной пробирке, добавив в реакционную смесь </a:t>
            </a:r>
            <a:r>
              <a:rPr lang="ru-RU" dirty="0" err="1"/>
              <a:t>рестриктазу</a:t>
            </a:r>
            <a:r>
              <a:rPr lang="ru-RU" dirty="0"/>
              <a:t>, а в ПЦР программу предварительный шаг для гидролиза ДНК.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84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Скорее всего сейчас вы попросите меня выслать презентацию. У меня есть встречное предложение. Давайте мы просто обменяемся контактами.</a:t>
            </a:r>
            <a:r>
              <a:rPr lang="en-US" dirty="0"/>
              <a:t> </a:t>
            </a:r>
            <a:r>
              <a:rPr lang="ru-RU" dirty="0"/>
              <a:t>А презентацию я разместил на странице онлайн сервиса, откуда вы ее можете скачать. Страницу можно найти по этому </a:t>
            </a:r>
            <a:r>
              <a:rPr lang="en-US" dirty="0"/>
              <a:t>QR </a:t>
            </a:r>
            <a:r>
              <a:rPr lang="ru-RU" dirty="0"/>
              <a:t>коду либо же через наш сайт, меню сервис, как я показал в демонстрации. </a:t>
            </a:r>
            <a:br>
              <a:rPr lang="ru-RU" dirty="0"/>
            </a:br>
            <a:r>
              <a:rPr lang="ru-RU" dirty="0"/>
              <a:t>Если вам нужны дополнительные детали, то по этим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кодам вы найдете публикации. В первой описан эксперимент, о котором я сегодня рассказывал. Во второй применение метода выщепления ампликона при анализе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внимание, мы с коллегами будем рады ответить на ваши вопросы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03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33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Метод уже применяется в рутинных задачах.</a:t>
            </a:r>
            <a:br>
              <a:rPr lang="ru-RU" dirty="0"/>
            </a:br>
            <a:r>
              <a:rPr lang="ru-RU" dirty="0"/>
              <a:t>Первый пример — </a:t>
            </a:r>
            <a:r>
              <a:rPr lang="en-US" dirty="0" err="1"/>
              <a:t>GlaI</a:t>
            </a:r>
            <a:r>
              <a:rPr lang="en-US" dirty="0"/>
              <a:t> </a:t>
            </a:r>
            <a:r>
              <a:rPr lang="ru-RU" dirty="0"/>
              <a:t>ПЦР анализ, это разработанный нами метод для </a:t>
            </a:r>
            <a:r>
              <a:rPr lang="ru-RU" b="1" dirty="0"/>
              <a:t>анализа метилирования ДНК</a:t>
            </a:r>
            <a:r>
              <a:rPr lang="ru-RU" dirty="0"/>
              <a:t>. Метод позволяет оценить процент метилирования ДНК путем сравнительного анализа результатов ПЦР двух </a:t>
            </a:r>
            <a:r>
              <a:rPr lang="ru-RU" dirty="0" err="1"/>
              <a:t>аликвот</a:t>
            </a:r>
            <a:r>
              <a:rPr lang="ru-RU" dirty="0"/>
              <a:t>. Одну из них мы обрабатываем ферментов </a:t>
            </a:r>
            <a:r>
              <a:rPr lang="en-US" dirty="0" err="1"/>
              <a:t>GlaI</a:t>
            </a:r>
            <a:r>
              <a:rPr lang="ru-RU" dirty="0"/>
              <a:t>, при этом молекулы, содержащие </a:t>
            </a:r>
            <a:r>
              <a:rPr lang="ru-RU" dirty="0" err="1"/>
              <a:t>метилированные</a:t>
            </a:r>
            <a:r>
              <a:rPr lang="ru-RU" dirty="0"/>
              <a:t> сайты разрезаются, и ПЦР в этом случае идет только с оставшихся молекул, в которых метилирования не было. Для второй же </a:t>
            </a:r>
            <a:r>
              <a:rPr lang="ru-RU" dirty="0" err="1"/>
              <a:t>аликвоты</a:t>
            </a:r>
            <a:r>
              <a:rPr lang="ru-RU" dirty="0"/>
              <a:t> ПЦР идет со всех молекул. </a:t>
            </a:r>
            <a:br>
              <a:rPr lang="ru-RU" dirty="0"/>
            </a:br>
            <a:r>
              <a:rPr lang="ru-RU" dirty="0"/>
              <a:t>Так вот ранее появлялись случаи когда значение </a:t>
            </a:r>
            <a:r>
              <a:rPr lang="en-US" dirty="0" err="1"/>
              <a:t>Cq</a:t>
            </a:r>
            <a:r>
              <a:rPr lang="en-US" dirty="0"/>
              <a:t> </a:t>
            </a:r>
            <a:r>
              <a:rPr lang="ru-RU" dirty="0"/>
              <a:t>для необработанной ферментом ДНК было выше, чем для обработанной, что противоречило логике эксперимента. </a:t>
            </a:r>
            <a:br>
              <a:rPr lang="ru-RU" dirty="0"/>
            </a:br>
            <a:r>
              <a:rPr lang="ru-RU" dirty="0"/>
              <a:t>Предварительное </a:t>
            </a:r>
            <a:r>
              <a:rPr lang="ru-RU" dirty="0" err="1"/>
              <a:t>выщепление</a:t>
            </a:r>
            <a:r>
              <a:rPr lang="ru-RU" dirty="0"/>
              <a:t> ампликона позволило уйти от этих ошибок.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dirty="0"/>
              <a:t>Второй пример — </a:t>
            </a:r>
            <a:r>
              <a:rPr lang="ru-RU" b="1" dirty="0"/>
              <a:t>анализ SNP</a:t>
            </a:r>
            <a:r>
              <a:rPr lang="ru-RU" dirty="0"/>
              <a:t>. Работа детально описана в приведенной публикации. Мы использовали две рестриктазы для определения наличия </a:t>
            </a:r>
            <a:r>
              <a:rPr lang="en-US" dirty="0"/>
              <a:t>C/T </a:t>
            </a:r>
            <a:r>
              <a:rPr lang="ru-RU" dirty="0"/>
              <a:t>полиморфизма. И </a:t>
            </a:r>
            <a:r>
              <a:rPr lang="ru-RU" dirty="0" err="1"/>
              <a:t>выщепляли</a:t>
            </a:r>
            <a:r>
              <a:rPr lang="ru-RU" dirty="0"/>
              <a:t> ампликон перед ПЦР, чтобы исключить влияние остальной ДНК.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0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Геномная ДНК у млекопитающих и растений — это очень длинные молекулы. Отдельные хромосомы могут достигать </a:t>
            </a:r>
            <a:r>
              <a:rPr lang="ru-RU" b="1" dirty="0"/>
              <a:t>даже сотен миллионов пар оснований</a:t>
            </a:r>
            <a:r>
              <a:rPr lang="ru-RU" dirty="0"/>
              <a:t>. Когда мы выделяем ДНК из клеток и осаждаем её спиртом, эти огромные молекулы частично разрушаются, но при этом всё равно остаются достаточно длинными. В итоге мы получаем </a:t>
            </a:r>
            <a:r>
              <a:rPr lang="ru-RU" b="1" dirty="0"/>
              <a:t>длинные фрагменты</a:t>
            </a:r>
            <a:r>
              <a:rPr lang="ru-RU" dirty="0"/>
              <a:t>, которые при выделении, собираясь в </a:t>
            </a:r>
            <a:r>
              <a:rPr lang="ru-RU" b="1" dirty="0"/>
              <a:t>клубок</a:t>
            </a:r>
            <a:r>
              <a:rPr lang="ru-RU" dirty="0"/>
              <a:t>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>Рыболовы в зале есть? Леску распутать пробовали? </a:t>
            </a:r>
            <a:br>
              <a:rPr lang="ru-RU" dirty="0"/>
            </a:br>
            <a:r>
              <a:rPr lang="ru-RU" dirty="0"/>
              <a:t>Вот так же выглядит и выделенная геномная ДНК. Это </a:t>
            </a:r>
            <a:r>
              <a:rPr lang="ru-RU" b="1" dirty="0"/>
              <a:t>гигантская, </a:t>
            </a:r>
            <a:r>
              <a:rPr lang="ru-RU" b="1" dirty="0" err="1"/>
              <a:t>суперскрученная</a:t>
            </a:r>
            <a:r>
              <a:rPr lang="ru-RU" b="1" dirty="0"/>
              <a:t> структура</a:t>
            </a:r>
            <a:r>
              <a:rPr lang="ru-RU" dirty="0"/>
              <a:t>, где нити переплетены и завязаны. Внутри неё образуются </a:t>
            </a:r>
            <a:r>
              <a:rPr lang="ru-RU" b="1" dirty="0"/>
              <a:t>сложные узлы и клубки</a:t>
            </a:r>
            <a:r>
              <a:rPr lang="ru-RU" dirty="0"/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>Когда мы запускаем ПЦР и начинается первая стадия — </a:t>
            </a:r>
            <a:r>
              <a:rPr lang="ru-RU" b="1" dirty="0"/>
              <a:t>денатурация</a:t>
            </a:r>
            <a:r>
              <a:rPr lang="ru-RU" dirty="0"/>
              <a:t>, то есть </a:t>
            </a:r>
            <a:r>
              <a:rPr lang="ru-RU" dirty="0" err="1"/>
              <a:t>расплетание</a:t>
            </a:r>
            <a:r>
              <a:rPr lang="ru-RU" dirty="0"/>
              <a:t> цепей, — эти клубки, по большей части, </a:t>
            </a:r>
            <a:r>
              <a:rPr lang="ru-RU" b="1" dirty="0"/>
              <a:t>никуда не деваются</a:t>
            </a:r>
            <a:r>
              <a:rPr lang="ru-RU" dirty="0"/>
              <a:t>. И вот тогда возникает проблема: </a:t>
            </a:r>
            <a:r>
              <a:rPr lang="ru-RU" b="1" dirty="0"/>
              <a:t>ДНК-полимераза не может добраться до всех участков ДНК</a:t>
            </a:r>
            <a:r>
              <a:rPr lang="ru-RU" dirty="0"/>
              <a:t>, особенно тех, которые оказались </a:t>
            </a:r>
            <a:r>
              <a:rPr lang="ru-RU" b="1" dirty="0"/>
              <a:t>внутри узлов</a:t>
            </a:r>
            <a:r>
              <a:rPr lang="ru-RU" dirty="0"/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>По сути, амплификация будет происходить только </a:t>
            </a:r>
            <a:r>
              <a:rPr lang="ru-RU" b="1" dirty="0"/>
              <a:t>в тех зонах молекулы</a:t>
            </a:r>
            <a:r>
              <a:rPr lang="ru-RU" dirty="0"/>
              <a:t>, которые случайно оказались </a:t>
            </a:r>
            <a:r>
              <a:rPr lang="ru-RU" b="1" dirty="0"/>
              <a:t>доступны для фермента</a:t>
            </a:r>
            <a:r>
              <a:rPr lang="ru-RU" dirty="0"/>
              <a:t>. А это значит, что результат ПЦР будет неравномерным и </a:t>
            </a:r>
            <a:r>
              <a:rPr lang="ru-RU" b="1" dirty="0"/>
              <a:t>в значительной степени случайным</a:t>
            </a:r>
            <a:r>
              <a:rPr lang="ru-RU" dirty="0"/>
              <a:t>. В такой ситуации мы </a:t>
            </a:r>
            <a:r>
              <a:rPr lang="ru-RU" b="1" dirty="0"/>
              <a:t>не можем провести корректное количественное сравнение</a:t>
            </a:r>
            <a:r>
              <a:rPr lang="ru-RU" dirty="0"/>
              <a:t> разных препаратов ДНК. Всё, что остаётся — это </a:t>
            </a:r>
            <a:r>
              <a:rPr lang="ru-RU" b="1" dirty="0"/>
              <a:t>качественный ответ</a:t>
            </a:r>
            <a:r>
              <a:rPr lang="ru-RU" dirty="0"/>
              <a:t>: есть ли сигнал ПЦР или его нет.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 в этой ситуации? Мы предлагаем разрезать рестриктазой спутанный клубок на отдельные фрагменты, чтобы обеспечить доступ полимеразы.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этой работе мы показали эффективность применения данного подхода в проведении ПЦР для некоторых участков ДНК.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создали онлайн-сервис, который будет автоматически подбирать подходящую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рестриктазу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ваш ампликон.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91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Очень наглядная диаграмма. В этом эксперименте для каждого образца бралось 3 </a:t>
            </a:r>
            <a:r>
              <a:rPr lang="ru-RU" dirty="0" err="1"/>
              <a:t>аликвоты</a:t>
            </a:r>
            <a:r>
              <a:rPr lang="ru-RU" dirty="0"/>
              <a:t>: у одной </a:t>
            </a:r>
            <a:r>
              <a:rPr lang="ru-RU" dirty="0" err="1"/>
              <a:t>выщеплялся</a:t>
            </a:r>
            <a:r>
              <a:rPr lang="ru-RU" dirty="0"/>
              <a:t> ампликон и значение ПЦР для нее соответствует </a:t>
            </a:r>
            <a:r>
              <a:rPr lang="ru-RU" dirty="0" err="1"/>
              <a:t>копийности</a:t>
            </a:r>
            <a:r>
              <a:rPr lang="ru-RU" dirty="0"/>
              <a:t> образца. Две других обрабатывались 2-мя рестриктазами: одна имела в сайте узнавания цитозин, другая </a:t>
            </a:r>
            <a:r>
              <a:rPr lang="ru-RU" dirty="0" err="1"/>
              <a:t>тимин</a:t>
            </a:r>
            <a:r>
              <a:rPr lang="ru-RU" dirty="0"/>
              <a:t>. Разница этих значений с </a:t>
            </a:r>
            <a:r>
              <a:rPr lang="ru-RU" dirty="0" err="1"/>
              <a:t>копийностью</a:t>
            </a:r>
            <a:r>
              <a:rPr lang="ru-RU" dirty="0"/>
              <a:t> позволила четко идентифицировать наличие </a:t>
            </a:r>
            <a:r>
              <a:rPr lang="en-US" dirty="0"/>
              <a:t>SNP. </a:t>
            </a:r>
            <a:br>
              <a:rPr lang="ru-RU" dirty="0"/>
            </a:br>
            <a:r>
              <a:rPr lang="ru-RU" dirty="0"/>
              <a:t>В одном случае мы четко видим преобладание молекул с основанием </a:t>
            </a:r>
            <a:r>
              <a:rPr lang="en-US" dirty="0"/>
              <a:t>C</a:t>
            </a:r>
            <a:r>
              <a:rPr lang="ru-RU" dirty="0"/>
              <a:t>, в другом – с основанием </a:t>
            </a:r>
            <a:r>
              <a:rPr lang="en-US" dirty="0"/>
              <a:t>T</a:t>
            </a:r>
            <a:r>
              <a:rPr lang="ru-RU" dirty="0"/>
              <a:t>. В третьем же случае вот тут мы видим сдвиг </a:t>
            </a:r>
            <a:r>
              <a:rPr lang="en-US" dirty="0" err="1"/>
              <a:t>Cq</a:t>
            </a:r>
            <a:r>
              <a:rPr lang="en-US" dirty="0"/>
              <a:t> </a:t>
            </a:r>
            <a:r>
              <a:rPr lang="ru-RU" dirty="0"/>
              <a:t>всего на 1 цикл, т.е. половина молекул в образце имеет одно основание, вторая половина другое.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9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мы построили эксперимент? Мы взяли образцы ДНК от 8 доноров. Выбрали 4 участка ДНК из разных хромосом.</a:t>
            </a:r>
            <a:br>
              <a:rPr lang="ru-RU" dirty="0"/>
            </a:br>
            <a:r>
              <a:rPr lang="ru-RU" dirty="0"/>
              <a:t>Каждый участок присутствует в одной копии на геном. Для каждого из них мы подобрали подходящую </a:t>
            </a:r>
            <a:r>
              <a:rPr lang="ru-RU" dirty="0" err="1"/>
              <a:t>рестриктазу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Эта </a:t>
            </a:r>
            <a:r>
              <a:rPr lang="ru-RU" dirty="0" err="1"/>
              <a:t>рестриктаза</a:t>
            </a:r>
            <a:r>
              <a:rPr lang="ru-RU" dirty="0"/>
              <a:t> не имела сайтов внутри ампликона, но разрезала ДНК до и после него.</a:t>
            </a:r>
            <a:br>
              <a:rPr lang="ru-RU" dirty="0"/>
            </a:br>
            <a:r>
              <a:rPr lang="ru-RU" dirty="0"/>
              <a:t>Таким образом, мы могли аккуратно вырезать ампликон.</a:t>
            </a:r>
            <a:br>
              <a:rPr lang="ru-RU" dirty="0"/>
            </a:br>
            <a:r>
              <a:rPr lang="ru-RU" dirty="0"/>
              <a:t>Затем для каждого участка мы отобрали по две </a:t>
            </a:r>
            <a:r>
              <a:rPr lang="ru-RU" dirty="0" err="1"/>
              <a:t>аликвоты</a:t>
            </a:r>
            <a:r>
              <a:rPr lang="ru-RU" dirty="0"/>
              <a:t>. Одну обработали ферментом, вторую оставили без изменений.</a:t>
            </a:r>
            <a:br>
              <a:rPr lang="ru-RU" dirty="0"/>
            </a:br>
            <a:r>
              <a:rPr lang="ru-RU" dirty="0"/>
              <a:t>После этого провели ПЦР в реальном времени и сравнили результаты.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8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использовали 8 препаратов ДНК от доноров разного возраста, мужчин и женщин поровну.  У всех препаратов ДНК была близкая концентрация и высокая чистота, как это видно из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3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показаны полные нуклеотидные последовательности всех 4 участков.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8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Здесь желтым цветом показан прямой праймер, голубым обратный, зеленым цветом зонд и фиолетовым выделены сайты узнавания рестриктазы, вокруг ампликона. Таким образом, мы видим, что для первого участка 9-604 была подобрана </a:t>
            </a:r>
            <a:r>
              <a:rPr lang="ru-RU" sz="1200" dirty="0" err="1"/>
              <a:t>рестриктаза</a:t>
            </a:r>
            <a:r>
              <a:rPr lang="ru-RU" sz="1200" dirty="0"/>
              <a:t> </a:t>
            </a:r>
            <a:r>
              <a:rPr lang="en-US" sz="1200" dirty="0" err="1"/>
              <a:t>HinfI</a:t>
            </a:r>
            <a:r>
              <a:rPr lang="ru-RU" sz="1200" dirty="0"/>
              <a:t>, вот ее сайты узнавания. Для второго участка 17-027 – </a:t>
            </a:r>
            <a:r>
              <a:rPr lang="en-US" sz="1200" dirty="0" err="1"/>
              <a:t>MspI</a:t>
            </a:r>
            <a:r>
              <a:rPr lang="ru-RU" sz="1200" dirty="0"/>
              <a:t>, вот ее сайты узнавания с двух сторон от ампликона.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6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участка 1-178 </a:t>
            </a:r>
            <a:r>
              <a:rPr lang="en-US" dirty="0"/>
              <a:t>– Bst2UI</a:t>
            </a:r>
            <a:r>
              <a:rPr lang="ru-RU" dirty="0"/>
              <a:t>, вот ее позиция гидролиза.  И для последнего участка 11-215 – также </a:t>
            </a:r>
            <a:r>
              <a:rPr lang="en-US" dirty="0" err="1"/>
              <a:t>MspI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26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графиках далее приведены кривые флуоресценции всех четырех фрагментов на ДНК четырех доноров. Это образцы 558, 559, 604  605. Эксперименты ставились в триплетах.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участка 9-604 мы видим, что кривые ПЦР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аликвоты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предварительным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выщеплением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совпадает с кривой ПЦР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аликвоты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без выщепления.</a:t>
            </a: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6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участка 17-027 мы видим, что кривые флуоресценции расходятся на 2-3 цикла. </a:t>
            </a:r>
            <a:br>
              <a:rPr lang="en-US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 знаете, на каждом цикле ПЦР происходит удвоение исходной матрицы. Т.е., если образец разбавить в 2 раза, то значение 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него увеличится на 1 цикл. И наоборот, увеличение концентрации в 2 раза приводит к сдвигу кривой ПЦП на 1 цикл влево (уменьшение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Cq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1).  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кривые для образцов с предварительной обработкой рестриктазой дают лучшие результаты, т. е.  наблюдается меньшее значение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Cq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Таким образом, без обработки ДНК в эксперимент попадает только 13-25% ДНК.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7C42E-D76D-45BB-A4C6-7727B312791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4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67430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5632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93200" y="114300"/>
            <a:ext cx="2590800" cy="6743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20800" y="114300"/>
            <a:ext cx="7569200" cy="6743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28716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pPr>
              <a:defRPr/>
            </a:pPr>
            <a:fld id="{81A7527F-CFD9-4F4D-BBA1-F5FA62CDF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16011" y="6375608"/>
            <a:ext cx="3052064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95008" y="6375608"/>
            <a:ext cx="4673600" cy="365760"/>
          </a:xfrm>
        </p:spPr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6864" y="6375608"/>
            <a:ext cx="26416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pPr>
              <a:defRPr/>
            </a:pPr>
            <a:fld id="{4382DE82-CEF1-4801-AE4D-3C13F31C1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3F17A-6C89-467D-B19D-7C8442B27F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7C12F-B4F0-4EEB-BA45-60F496B51B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5A5CF-B5E4-405B-B822-5C192806A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82FEB-E88C-4CF4-A53E-AD793DF504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F0E68-DF6F-4994-BCCF-A2B74399D4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70901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EDC12-23C6-4EC0-BCA7-E1539652A5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0D20A-DEE5-48F4-B771-1980520494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1D8DB-98C6-4BC4-BE3C-591BC1C4B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3791744" y="6381329"/>
            <a:ext cx="4673600" cy="365125"/>
          </a:xfrm>
        </p:spPr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17" name="Нижний колонтитул 14"/>
          <p:cNvSpPr txBox="1">
            <a:spLocks/>
          </p:cNvSpPr>
          <p:nvPr userDrawn="1"/>
        </p:nvSpPr>
        <p:spPr>
          <a:xfrm>
            <a:off x="431371" y="6381329"/>
            <a:ext cx="288032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dirty="0">
                <a:solidFill>
                  <a:schemeClr val="tx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Arial" charset="0"/>
              </a:defRPr>
            </a:lvl9pPr>
          </a:lstStyle>
          <a:p>
            <a:pPr algn="l">
              <a:defRPr/>
            </a:pPr>
            <a:fld id="{706531B0-A8A5-4FA1-852C-CF53189427E8}" type="slidenum">
              <a:rPr lang="en-US" sz="1400" smtClean="0"/>
              <a:pPr algn="l"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020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49946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8800" y="3886200"/>
            <a:ext cx="4165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3886200"/>
            <a:ext cx="4165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59640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34779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60172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8840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29202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Tahoma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86553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3339" y="116632"/>
            <a:ext cx="11905323" cy="6624736"/>
          </a:xfrm>
          <a:prstGeom prst="roundRect">
            <a:avLst>
              <a:gd name="adj" fmla="val 3431"/>
            </a:avLst>
          </a:prstGeom>
          <a:pattFill prst="ltVert">
            <a:fgClr>
              <a:srgbClr val="F6F8FC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14300"/>
            <a:ext cx="1036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Tahoma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3886200"/>
            <a:ext cx="853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Tahoma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Tahoma" charset="0"/>
              </a:rPr>
              <a:t>Second level</a:t>
            </a:r>
          </a:p>
          <a:p>
            <a:pPr lvl="2"/>
            <a:r>
              <a:rPr lang="en-US" altLang="ru-RU">
                <a:sym typeface="Tahoma" charset="0"/>
              </a:rPr>
              <a:t>Third level</a:t>
            </a:r>
          </a:p>
          <a:p>
            <a:pPr lvl="3"/>
            <a:r>
              <a:rPr lang="en-US" altLang="ru-RU">
                <a:sym typeface="Tahoma" charset="0"/>
              </a:rPr>
              <a:t>Fourth level</a:t>
            </a:r>
          </a:p>
          <a:p>
            <a:pPr lvl="4"/>
            <a:r>
              <a:rPr lang="en-US" altLang="ru-RU">
                <a:sym typeface="Taho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hf sldNum="0" hdr="0" dt="0"/>
  <p:txStyles>
    <p:titleStyle>
      <a:lvl1pPr marL="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  <a:sym typeface="Tahoma" charset="0"/>
        </a:defRPr>
      </a:lvl1pPr>
      <a:lvl2pPr marL="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2pPr>
      <a:lvl3pPr marL="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3pPr>
      <a:lvl4pPr marL="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4pPr>
      <a:lvl5pPr marL="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9688" algn="ctr" rtl="0" eaLnBrk="0" fontAlgn="base" hangingPunct="0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1pPr>
      <a:lvl2pPr marL="446088" algn="ctr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2pPr>
      <a:lvl3pPr marL="903288" algn="ctr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3pPr>
      <a:lvl4pPr marL="1360488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4pPr>
      <a:lvl5pPr marL="1817688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3339" y="116632"/>
            <a:ext cx="11905323" cy="6624736"/>
          </a:xfrm>
          <a:prstGeom prst="roundRect">
            <a:avLst>
              <a:gd name="adj" fmla="val 343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ru-RU" sz="1400">
                <a:solidFill>
                  <a:schemeClr val="tx2"/>
                </a:solidFill>
              </a:rPr>
              <a:t>ООО «СибЭнзайм», 2025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3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benzyme.com/pcr-cutt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rder@sibenzyme.ru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://www.sibenzyme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o-rad.com/webroot/web/pdf/lsr/russian_federation/russian/literature/10021337_ru.pdf" TargetMode="External"/><Relationship Id="rId3" Type="http://schemas.openxmlformats.org/officeDocument/2006/relationships/hyperlink" Target="https://doi.org/10.26213/SE.2021.11.76.001" TargetMode="External"/><Relationship Id="rId7" Type="http://schemas.openxmlformats.org/officeDocument/2006/relationships/hyperlink" Target="https://sibenzyme.com/wp-content/uploads/k008s-instruction-manual_rus_v.1.2-1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rjpbcs.com/pdf/2016_7(2)/%5b92%5d.pdf" TargetMode="External"/><Relationship Id="rId5" Type="http://schemas.openxmlformats.org/officeDocument/2006/relationships/hyperlink" Target="https://doi.org/10.26213/SE.2019.78.40307" TargetMode="External"/><Relationship Id="rId4" Type="http://schemas.openxmlformats.org/officeDocument/2006/relationships/hyperlink" Target="https://doi.org/10.26213/SE.2019.69.42836" TargetMode="External"/><Relationship Id="rId9" Type="http://schemas.openxmlformats.org/officeDocument/2006/relationships/hyperlink" Target="https://sibenzyme.com/product/k00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i.org/10.26213/SE.2021.45.29.001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emf"/><Relationship Id="rId17" Type="http://schemas.openxmlformats.org/officeDocument/2006/relationships/hyperlink" Target="https://freepngimg.com/png/1867-hair-scissors-png-image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10" Type="http://schemas.openxmlformats.org/officeDocument/2006/relationships/image" Target="../media/image5.emf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7112024" y="6165304"/>
            <a:ext cx="6400800" cy="288031"/>
          </a:xfrm>
        </p:spPr>
        <p:txBody>
          <a:bodyPr>
            <a:normAutofit fontScale="47500" lnSpcReduction="20000"/>
          </a:bodyPr>
          <a:lstStyle/>
          <a:p>
            <a:r>
              <a:rPr lang="ru-RU" altLang="ru-RU" dirty="0"/>
              <a:t>Новосибирск</a:t>
            </a:r>
            <a:r>
              <a:rPr lang="en-US" altLang="ru-RU" dirty="0"/>
              <a:t>, </a:t>
            </a:r>
            <a:r>
              <a:rPr lang="ru-RU" altLang="ru-RU" dirty="0"/>
              <a:t>Россия, 20</a:t>
            </a:r>
            <a:r>
              <a:rPr lang="en-US" altLang="ru-RU" dirty="0"/>
              <a:t>2</a:t>
            </a:r>
            <a:r>
              <a:rPr lang="ru-RU" altLang="ru-RU" dirty="0"/>
              <a:t>5</a:t>
            </a:r>
          </a:p>
        </p:txBody>
      </p:sp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551384" y="260648"/>
            <a:ext cx="9865096" cy="4032448"/>
          </a:xfrm>
        </p:spPr>
        <p:txBody>
          <a:bodyPr>
            <a:normAutofit/>
          </a:bodyPr>
          <a:lstStyle/>
          <a:p>
            <a:r>
              <a:rPr lang="ru-RU" altLang="ru-RU" sz="4000" dirty="0">
                <a:solidFill>
                  <a:schemeClr val="accent1"/>
                </a:solidFill>
              </a:rPr>
              <a:t>Выщепление эндонуклеазой рестрикции амплифицируемого фрагмента ДНК перед ПЦР</a:t>
            </a:r>
          </a:p>
        </p:txBody>
      </p:sp>
      <p:pic>
        <p:nvPicPr>
          <p:cNvPr id="7" name="Picture 2" descr="E:\Dropbox\Плакаты, листовки\New logo 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92696"/>
            <a:ext cx="2232248" cy="8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23D06E-BAF5-47A8-9C26-0F4222C6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CCEA25-F34D-4C1E-8B3B-F7697332AC47}"/>
              </a:ext>
            </a:extLst>
          </p:cNvPr>
          <p:cNvSpPr/>
          <p:nvPr/>
        </p:nvSpPr>
        <p:spPr>
          <a:xfrm>
            <a:off x="9624392" y="3293126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800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lang="ru-RU" b="1" kern="1800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b="1" kern="1800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027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EB0D15-0E2E-4B8B-9FA4-4DD6DA50E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5" y="1188667"/>
            <a:ext cx="3868167" cy="25535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B69046-7EED-43F4-B669-4AD8C9FCE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05" y="3813287"/>
            <a:ext cx="3868167" cy="23169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4567B7-6BDD-4372-8A43-EE022FF57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744" y="1188667"/>
            <a:ext cx="3868167" cy="25558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A20015-C717-4362-A085-A6D84E87A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744" y="3813287"/>
            <a:ext cx="3868167" cy="25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5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23D06E-BAF5-47A8-9C26-0F4222C6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0D22B2-BA9C-416A-8811-6141ECF9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184806"/>
            <a:ext cx="3872111" cy="25744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7D312A-F923-409B-982B-287A8F566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1" y="3699084"/>
            <a:ext cx="3875490" cy="25744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060D41-B490-4CB6-8DC7-3B27F15F3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800" y="1184806"/>
            <a:ext cx="3872111" cy="25699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BD97AF-57BE-4AE9-AC3B-8F8B57FEC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800" y="3699084"/>
            <a:ext cx="3872111" cy="256203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DB72A7-7504-476B-B4F6-514E5E60B451}"/>
              </a:ext>
            </a:extLst>
          </p:cNvPr>
          <p:cNvSpPr/>
          <p:nvPr/>
        </p:nvSpPr>
        <p:spPr>
          <a:xfrm>
            <a:off x="9263384" y="3318176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800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1-178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30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23D06E-BAF5-47A8-9C26-0F4222C6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CCEA25-F34D-4C1E-8B3B-F7697332AC47}"/>
              </a:ext>
            </a:extLst>
          </p:cNvPr>
          <p:cNvSpPr/>
          <p:nvPr/>
        </p:nvSpPr>
        <p:spPr>
          <a:xfrm>
            <a:off x="9624392" y="3293126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800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11</a:t>
            </a:r>
            <a:r>
              <a:rPr lang="ru-RU" b="1" kern="1800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b="1" kern="1800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215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252592-CC9A-4047-BF43-2212135C5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23" y="1188667"/>
            <a:ext cx="3820650" cy="25330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C65BF4-DF7D-483C-B479-A65B56BDC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23" y="3721695"/>
            <a:ext cx="3820650" cy="25269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275152-CD07-4B12-BBF3-4D3F1CAE4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777" y="1237140"/>
            <a:ext cx="4139480" cy="2331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6462FB-0634-4523-BA59-6FB3FA4CB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800" y="3621269"/>
            <a:ext cx="3995464" cy="264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56320"/>
          </a:xfrm>
        </p:spPr>
        <p:txBody>
          <a:bodyPr>
            <a:normAutofit/>
          </a:bodyPr>
          <a:lstStyle/>
          <a:p>
            <a:r>
              <a:rPr lang="ru-RU" dirty="0"/>
              <a:t>Сравнительный анализ </a:t>
            </a:r>
            <a:r>
              <a:rPr lang="ru-RU" dirty="0" err="1"/>
              <a:t>Cq</a:t>
            </a:r>
            <a:r>
              <a:rPr lang="ru-RU" dirty="0"/>
              <a:t> для образцов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D16A5-8398-4C9A-A9D1-252D6F85ABAC}"/>
              </a:ext>
            </a:extLst>
          </p:cNvPr>
          <p:cNvSpPr txBox="1"/>
          <p:nvPr/>
        </p:nvSpPr>
        <p:spPr>
          <a:xfrm>
            <a:off x="609600" y="5285571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Последовательно для каждого образца приведены значения </a:t>
            </a:r>
            <a:r>
              <a:rPr lang="en-US" sz="2000" dirty="0" err="1"/>
              <a:t>Cq</a:t>
            </a:r>
            <a:r>
              <a:rPr lang="ru-RU" sz="2000" dirty="0"/>
              <a:t> для участков ДНК </a:t>
            </a:r>
            <a:br>
              <a:rPr lang="en-US" sz="2000" dirty="0"/>
            </a:br>
            <a:r>
              <a:rPr lang="en-US" sz="2000" dirty="0"/>
              <a:t>9-604</a:t>
            </a:r>
            <a:r>
              <a:rPr lang="ru-RU" sz="2000" dirty="0"/>
              <a:t>, 17-027, 1-178 и 11-215: </a:t>
            </a:r>
            <a:br>
              <a:rPr lang="ru-RU" sz="2000" dirty="0"/>
            </a:br>
            <a:r>
              <a:rPr lang="ru-RU" sz="2000" dirty="0"/>
              <a:t>серым цветом – с предварительным гидролизом рестриктазой, синим – без гидролиза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5B9376-60E7-4169-BBA2-CE9A4111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8DE5E08-D0B7-4BAF-B6EA-B3CFAFB3F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022055"/>
              </p:ext>
            </p:extLst>
          </p:nvPr>
        </p:nvGraphicFramePr>
        <p:xfrm>
          <a:off x="609600" y="1204913"/>
          <a:ext cx="10959008" cy="402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4A6AC-20E7-4D82-B861-BC9F214A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56320"/>
          </a:xfrm>
        </p:spPr>
        <p:txBody>
          <a:bodyPr>
            <a:noAutofit/>
          </a:bodyPr>
          <a:lstStyle/>
          <a:p>
            <a:r>
              <a:rPr lang="ru-RU" sz="2000" b="1" dirty="0"/>
              <a:t>Таблица 2 </a:t>
            </a:r>
            <a:r>
              <a:rPr lang="ru-RU" sz="2000" dirty="0"/>
              <a:t>Значения </a:t>
            </a:r>
            <a:r>
              <a:rPr lang="ru-RU" sz="2000" dirty="0" err="1"/>
              <a:t>Cq</a:t>
            </a:r>
            <a:r>
              <a:rPr lang="ru-RU" sz="2000" dirty="0"/>
              <a:t>, полученные в ПЦР РВ 4-х выбранных фрагментов генома человека в </a:t>
            </a:r>
            <a:r>
              <a:rPr lang="en-US" sz="2000" dirty="0"/>
              <a:t>8</a:t>
            </a:r>
            <a:r>
              <a:rPr lang="ru-RU" sz="2000" dirty="0"/>
              <a:t>-</a:t>
            </a:r>
            <a:r>
              <a:rPr lang="ru-RU" sz="2000" dirty="0" err="1"/>
              <a:t>ти</a:t>
            </a:r>
            <a:r>
              <a:rPr lang="ru-RU" sz="2000" dirty="0"/>
              <a:t> препаратах ДНК крови доноров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E840EB-B653-4475-AEFE-53672A63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4119D0B-5F0C-498B-A739-1698C4BA5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003082"/>
              </p:ext>
            </p:extLst>
          </p:nvPr>
        </p:nvGraphicFramePr>
        <p:xfrm>
          <a:off x="609600" y="1556793"/>
          <a:ext cx="10959012" cy="4032445"/>
        </p:xfrm>
        <a:graphic>
          <a:graphicData uri="http://schemas.openxmlformats.org/drawingml/2006/table">
            <a:tbl>
              <a:tblPr/>
              <a:tblGrid>
                <a:gridCol w="1217668">
                  <a:extLst>
                    <a:ext uri="{9D8B030D-6E8A-4147-A177-3AD203B41FA5}">
                      <a16:colId xmlns:a16="http://schemas.microsoft.com/office/drawing/2014/main" val="1836533456"/>
                    </a:ext>
                  </a:extLst>
                </a:gridCol>
                <a:gridCol w="1217668">
                  <a:extLst>
                    <a:ext uri="{9D8B030D-6E8A-4147-A177-3AD203B41FA5}">
                      <a16:colId xmlns:a16="http://schemas.microsoft.com/office/drawing/2014/main" val="596056384"/>
                    </a:ext>
                  </a:extLst>
                </a:gridCol>
                <a:gridCol w="1217668">
                  <a:extLst>
                    <a:ext uri="{9D8B030D-6E8A-4147-A177-3AD203B41FA5}">
                      <a16:colId xmlns:a16="http://schemas.microsoft.com/office/drawing/2014/main" val="2899446254"/>
                    </a:ext>
                  </a:extLst>
                </a:gridCol>
                <a:gridCol w="1217668">
                  <a:extLst>
                    <a:ext uri="{9D8B030D-6E8A-4147-A177-3AD203B41FA5}">
                      <a16:colId xmlns:a16="http://schemas.microsoft.com/office/drawing/2014/main" val="38123186"/>
                    </a:ext>
                  </a:extLst>
                </a:gridCol>
                <a:gridCol w="1217668">
                  <a:extLst>
                    <a:ext uri="{9D8B030D-6E8A-4147-A177-3AD203B41FA5}">
                      <a16:colId xmlns:a16="http://schemas.microsoft.com/office/drawing/2014/main" val="1761840003"/>
                    </a:ext>
                  </a:extLst>
                </a:gridCol>
                <a:gridCol w="1217668">
                  <a:extLst>
                    <a:ext uri="{9D8B030D-6E8A-4147-A177-3AD203B41FA5}">
                      <a16:colId xmlns:a16="http://schemas.microsoft.com/office/drawing/2014/main" val="706826376"/>
                    </a:ext>
                  </a:extLst>
                </a:gridCol>
                <a:gridCol w="1217668">
                  <a:extLst>
                    <a:ext uri="{9D8B030D-6E8A-4147-A177-3AD203B41FA5}">
                      <a16:colId xmlns:a16="http://schemas.microsoft.com/office/drawing/2014/main" val="3542294447"/>
                    </a:ext>
                  </a:extLst>
                </a:gridCol>
                <a:gridCol w="1217668">
                  <a:extLst>
                    <a:ext uri="{9D8B030D-6E8A-4147-A177-3AD203B41FA5}">
                      <a16:colId xmlns:a16="http://schemas.microsoft.com/office/drawing/2014/main" val="3887906585"/>
                    </a:ext>
                  </a:extLst>
                </a:gridCol>
                <a:gridCol w="1217668">
                  <a:extLst>
                    <a:ext uri="{9D8B030D-6E8A-4147-A177-3AD203B41FA5}">
                      <a16:colId xmlns:a16="http://schemas.microsoft.com/office/drawing/2014/main" val="493433046"/>
                    </a:ext>
                  </a:extLst>
                </a:gridCol>
              </a:tblGrid>
              <a:tr h="805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9-604 + HinfI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9-604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17-027 + MspI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17-027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1-178 + Bst2UI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1-178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11-215 + MspI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11-215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167728"/>
                  </a:ext>
                </a:extLst>
              </a:tr>
              <a:tr h="409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22,27±0,05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22,30±0,09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22,24±0,09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24,35±0,23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22,34±0,02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28,61±0,04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22,26±0,10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30,60±0,53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6377"/>
                  </a:ext>
                </a:extLst>
              </a:tr>
              <a:tr h="402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23,40±0,07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23,47±0,05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23,30±0,06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25,47±0,17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23,46±0,06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29,51±1,05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23,32±0,10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31,11±0,31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58664"/>
                  </a:ext>
                </a:extLst>
              </a:tr>
              <a:tr h="402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558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22,14±0,11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22,39±0,06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22,19±0,05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24,59±0,61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22,38±0,13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28,84±0,43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22,35±0,05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30,13±0,11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28053"/>
                  </a:ext>
                </a:extLst>
              </a:tr>
              <a:tr h="402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559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22,72±0,10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22,82±0,09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22,66±0,08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25,41±0,20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22,79±0,11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29,26±0,37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22,77±0,08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30,83±0,34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890628"/>
                  </a:ext>
                </a:extLst>
              </a:tr>
              <a:tr h="402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582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22,25±0,04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22,49±0,08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22,31±0,06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24,66±0,13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22,30±0,07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28,63±0,16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22,31±0,11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31,08±1,12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68434"/>
                  </a:ext>
                </a:extLst>
              </a:tr>
              <a:tr h="402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604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22,54±0,03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22,84±0,03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22,76±0,21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25,05±0,28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22,58±0,03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28,86±0,09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22,91±0,28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30,79±1,36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03797"/>
                  </a:ext>
                </a:extLst>
              </a:tr>
              <a:tr h="402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605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22,02±0,06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22,14±0,06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22,23±0,11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24,60±0,06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22,10±0,01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29,07±0,23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22,41±0,13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31,41±1,28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445544"/>
                  </a:ext>
                </a:extLst>
              </a:tr>
              <a:tr h="402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640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22,22±0,07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22,34±0,06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22,34±0,03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24,86±0,09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22,21±0,01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28,90±0,33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22,36±0,07</a:t>
                      </a:r>
                    </a:p>
                  </a:txBody>
                  <a:tcPr marL="8308" marR="8308" marT="83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31,47±1,13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54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6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Обсуждение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5774432" cy="49377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Значения </a:t>
            </a:r>
            <a:r>
              <a:rPr lang="en-US" dirty="0" err="1"/>
              <a:t>Cq</a:t>
            </a:r>
            <a:r>
              <a:rPr lang="ru-RU" dirty="0"/>
              <a:t> для гидролизованных образцов совпадают для разных участков ДНК, подтверждая гипотезу о том, что </a:t>
            </a:r>
            <a:r>
              <a:rPr lang="ru-RU" dirty="0" err="1"/>
              <a:t>выщепление</a:t>
            </a:r>
            <a:r>
              <a:rPr lang="ru-RU" dirty="0"/>
              <a:t> амплифицируемого фрагмента исключает влияния остальной ДНК на результаты ПЦР.  </a:t>
            </a:r>
            <a:br>
              <a:rPr lang="en-US" dirty="0"/>
            </a:br>
            <a:r>
              <a:rPr lang="ru-RU" dirty="0"/>
              <a:t>В данном случае значение </a:t>
            </a:r>
            <a:r>
              <a:rPr lang="en-US" dirty="0" err="1"/>
              <a:t>Cq</a:t>
            </a:r>
            <a:r>
              <a:rPr lang="en-US" dirty="0"/>
              <a:t> </a:t>
            </a:r>
            <a:r>
              <a:rPr lang="ru-RU" dirty="0"/>
              <a:t>соответствует </a:t>
            </a:r>
            <a:r>
              <a:rPr lang="ru-RU" dirty="0" err="1"/>
              <a:t>копийности</a:t>
            </a:r>
            <a:r>
              <a:rPr lang="ru-RU" dirty="0"/>
              <a:t> образца ДНК, т.к. в эксперимент были взяты участки присутствующие в единственном экземпляре в ДНК. </a:t>
            </a:r>
          </a:p>
          <a:p>
            <a:r>
              <a:rPr lang="ru-RU" dirty="0"/>
              <a:t>Значения </a:t>
            </a:r>
            <a:r>
              <a:rPr lang="en-US" dirty="0" err="1"/>
              <a:t>Cq</a:t>
            </a:r>
            <a:r>
              <a:rPr lang="ru-RU" dirty="0"/>
              <a:t> для необработанных образцов отличаются в зависимости от участка в большую сторону, что говорит о неполном прохождении ПЦР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2B740D-AE42-404B-8C8F-711CDEF9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3CF38F7-5589-4862-B504-3D4B46D6A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73480"/>
            <a:ext cx="52292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Выводы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Преимущества</a:t>
            </a:r>
            <a:r>
              <a:rPr dirty="0"/>
              <a:t> </a:t>
            </a:r>
            <a:r>
              <a:rPr dirty="0" err="1"/>
              <a:t>использования</a:t>
            </a:r>
            <a:r>
              <a:rPr dirty="0"/>
              <a:t> </a:t>
            </a:r>
            <a:r>
              <a:rPr lang="ru-RU" dirty="0"/>
              <a:t>предварительного выщепления</a:t>
            </a:r>
            <a:r>
              <a:rPr dirty="0"/>
              <a:t>:</a:t>
            </a:r>
          </a:p>
          <a:p>
            <a:pPr lvl="1"/>
            <a:r>
              <a:rPr dirty="0" err="1"/>
              <a:t>Повышение</a:t>
            </a:r>
            <a:r>
              <a:rPr dirty="0"/>
              <a:t> </a:t>
            </a:r>
            <a:r>
              <a:rPr dirty="0" err="1"/>
              <a:t>точности</a:t>
            </a:r>
            <a:r>
              <a:rPr dirty="0"/>
              <a:t> </a:t>
            </a:r>
            <a:r>
              <a:rPr lang="ru-RU" dirty="0"/>
              <a:t>и воспроизводимости результатов количественной ПЦР РВ</a:t>
            </a:r>
            <a:endParaRPr dirty="0"/>
          </a:p>
          <a:p>
            <a:pPr lvl="1"/>
            <a:r>
              <a:rPr dirty="0" err="1"/>
              <a:t>Универсальность</a:t>
            </a:r>
            <a:r>
              <a:rPr dirty="0"/>
              <a:t> </a:t>
            </a:r>
            <a:r>
              <a:rPr dirty="0" err="1"/>
              <a:t>метода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разных</a:t>
            </a:r>
            <a:r>
              <a:rPr dirty="0"/>
              <a:t> </a:t>
            </a:r>
            <a:r>
              <a:rPr dirty="0" err="1"/>
              <a:t>фрагментов</a:t>
            </a:r>
            <a:r>
              <a:rPr lang="ru-RU" dirty="0"/>
              <a:t> протяженной ДНК</a:t>
            </a:r>
            <a:endParaRPr dirty="0"/>
          </a:p>
          <a:p>
            <a:r>
              <a:rPr dirty="0" err="1"/>
              <a:t>Рекомендации</a:t>
            </a:r>
            <a:r>
              <a:rPr dirty="0"/>
              <a:t>:</a:t>
            </a:r>
          </a:p>
          <a:p>
            <a:pPr lvl="1"/>
            <a:r>
              <a:rPr lang="ru-RU" dirty="0"/>
              <a:t>В ситуации работы с протяженной ДНК (человек, млекопитающие, растения) при необходимости получения точного количественного результата использовать предварительное </a:t>
            </a:r>
            <a:r>
              <a:rPr lang="ru-RU" dirty="0" err="1"/>
              <a:t>выщепление</a:t>
            </a:r>
            <a:r>
              <a:rPr lang="ru-RU" dirty="0"/>
              <a:t> ампликона эндонуклеазами рестрикции</a:t>
            </a:r>
            <a:endParaRPr lang="en-US" dirty="0"/>
          </a:p>
          <a:p>
            <a:pPr lvl="1"/>
            <a:r>
              <a:rPr lang="ru-RU" dirty="0"/>
              <a:t>Варианты применения: анализ метилирования </a:t>
            </a:r>
            <a:r>
              <a:rPr lang="en-US" dirty="0" err="1"/>
              <a:t>GlaI</a:t>
            </a:r>
            <a:r>
              <a:rPr lang="en-US" dirty="0"/>
              <a:t>-</a:t>
            </a:r>
            <a:r>
              <a:rPr lang="ru-RU" dirty="0"/>
              <a:t>ПЦР анализ, анализ </a:t>
            </a:r>
            <a:r>
              <a:rPr lang="en-US" dirty="0"/>
              <a:t>SNP</a:t>
            </a:r>
            <a:r>
              <a:rPr lang="ru-RU" dirty="0"/>
              <a:t>, любые другие методы, использующий сравнительный анализ ПЦР двух </a:t>
            </a:r>
            <a:r>
              <a:rPr lang="ru-RU" dirty="0" err="1"/>
              <a:t>аликвот</a:t>
            </a:r>
            <a:r>
              <a:rPr lang="ru-RU" dirty="0"/>
              <a:t> ДНК, или требующие точного определения </a:t>
            </a:r>
            <a:r>
              <a:rPr lang="ru-RU" dirty="0" err="1"/>
              <a:t>копийности</a:t>
            </a:r>
            <a:r>
              <a:rPr lang="ru-RU" dirty="0"/>
              <a:t> ДНК. </a:t>
            </a:r>
          </a:p>
          <a:p>
            <a:pPr lvl="1"/>
            <a:r>
              <a:rPr lang="ru-RU" dirty="0"/>
              <a:t>Для подбора подходящей эндонуклеазы рестрикции использовать </a:t>
            </a:r>
            <a:r>
              <a:rPr lang="ru-RU" dirty="0">
                <a:hlinkClick r:id="rId3"/>
              </a:rPr>
              <a:t>Сервис подбора эндонуклеаз рестрикции для выщепления фрагмента ДНК перед ПЦР</a:t>
            </a:r>
            <a:endParaRPr lang="ru-RU" dirty="0"/>
          </a:p>
          <a:p>
            <a:pPr lvl="1"/>
            <a:endParaRPr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5050B3-691D-4751-9775-4BB1A011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6B97B-85D8-4B75-9626-67A10207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Демонстрация работы с сервисом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8A5B76-89CB-43C2-92A6-AB722042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E26ADA-4572-4AB8-B0FB-E19265BC0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12" y="1308651"/>
            <a:ext cx="6264696" cy="49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45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872208"/>
          </a:xfrm>
        </p:spPr>
        <p:txBody>
          <a:bodyPr/>
          <a:lstStyle/>
          <a:p>
            <a:pPr lvl="1"/>
            <a:r>
              <a:rPr lang="ru-RU" dirty="0">
                <a:latin typeface="Calibri" panose="020F0502020204030204" pitchFamily="34" charset="0"/>
              </a:rPr>
              <a:t>630117, Россия, г.Новосибирск, ул. Тимакова, д.2/12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ru-RU" dirty="0">
                <a:latin typeface="Calibri" panose="020F0502020204030204" pitchFamily="34" charset="0"/>
              </a:rPr>
              <a:t>Тел</a:t>
            </a:r>
            <a:r>
              <a:rPr lang="en-US" dirty="0">
                <a:latin typeface="Calibri" panose="020F0502020204030204" pitchFamily="34" charset="0"/>
              </a:rPr>
              <a:t>./</a:t>
            </a:r>
            <a:r>
              <a:rPr lang="ru-RU" dirty="0">
                <a:latin typeface="Calibri" panose="020F0502020204030204" pitchFamily="34" charset="0"/>
              </a:rPr>
              <a:t>факс</a:t>
            </a:r>
            <a:r>
              <a:rPr lang="en-US" dirty="0">
                <a:latin typeface="Calibri" panose="020F0502020204030204" pitchFamily="34" charset="0"/>
              </a:rPr>
              <a:t> +7(383) 333-6853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E-mail: </a:t>
            </a:r>
            <a:r>
              <a:rPr lang="en-US" u="sng" dirty="0">
                <a:latin typeface="Calibri" panose="020F0502020204030204" pitchFamily="34" charset="0"/>
                <a:hlinkClick r:id="rId3"/>
              </a:rPr>
              <a:t>order@sibenzyme.ru</a:t>
            </a:r>
            <a:endParaRPr lang="ru-RU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Web: </a:t>
            </a:r>
            <a:r>
              <a:rPr lang="en-US" u="sng" dirty="0">
                <a:latin typeface="Calibri" panose="020F0502020204030204" pitchFamily="34" charset="0"/>
                <a:hlinkClick r:id="rId4"/>
              </a:rPr>
              <a:t>www.sibenzyme.com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A7DB5-D32B-4A9D-8AEE-2D9780AB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26BC39-A77F-428E-A018-1A531C8043E0}"/>
              </a:ext>
            </a:extLst>
          </p:cNvPr>
          <p:cNvSpPr/>
          <p:nvPr/>
        </p:nvSpPr>
        <p:spPr>
          <a:xfrm>
            <a:off x="4374252" y="3208964"/>
            <a:ext cx="2486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Публикация по</a:t>
            </a:r>
            <a:br>
              <a:rPr lang="ru-RU" b="1" dirty="0"/>
            </a:br>
            <a:r>
              <a:rPr lang="ru-RU" b="1" dirty="0"/>
              <a:t>анализу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SNP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2B58F-5561-4EC8-8898-877377F9E1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97" y="4148102"/>
            <a:ext cx="1872208" cy="187220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227CC6-34FB-4B1D-BD76-B954403C7292}"/>
              </a:ext>
            </a:extLst>
          </p:cNvPr>
          <p:cNvSpPr/>
          <p:nvPr/>
        </p:nvSpPr>
        <p:spPr>
          <a:xfrm>
            <a:off x="335297" y="3186820"/>
            <a:ext cx="2571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Публикация по </a:t>
            </a:r>
            <a:br>
              <a:rPr lang="ru-RU" b="1" dirty="0"/>
            </a:br>
            <a:r>
              <a:rPr lang="ru-RU" b="1" dirty="0"/>
              <a:t>выщеплению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5F0628-C957-4095-98B1-C2A11D01AB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34194"/>
            <a:ext cx="1872208" cy="18722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CCAFB3-0553-4D57-879B-8598C682A230}"/>
              </a:ext>
            </a:extLst>
          </p:cNvPr>
          <p:cNvSpPr/>
          <p:nvPr/>
        </p:nvSpPr>
        <p:spPr>
          <a:xfrm>
            <a:off x="8328248" y="3167143"/>
            <a:ext cx="2962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Онлайн-сервис</a:t>
            </a:r>
            <a:br>
              <a:rPr lang="ru-RU" b="1" dirty="0"/>
            </a:br>
            <a:r>
              <a:rPr lang="ru-RU" b="1" dirty="0"/>
              <a:t>и эта презентация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F4DA01-D004-41B3-BADA-1A08A0F5BD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47" y="4148102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1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Литература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А.Г. Акишев, Н.А. Нетесова, М.А. </a:t>
            </a:r>
            <a:r>
              <a:rPr lang="ru-RU" b="1" dirty="0" err="1"/>
              <a:t>Абдурашитов</a:t>
            </a:r>
            <a:r>
              <a:rPr lang="ru-RU" b="1" dirty="0"/>
              <a:t>, С.Х. Дегтярев</a:t>
            </a:r>
            <a:r>
              <a:rPr lang="ru-RU" dirty="0"/>
              <a:t> Определение полиморфизма 5</a:t>
            </a:r>
            <a:r>
              <a:rPr lang="en-US" dirty="0" err="1"/>
              <a:t>mC</a:t>
            </a:r>
            <a:r>
              <a:rPr lang="en-US" dirty="0"/>
              <a:t>/T </a:t>
            </a:r>
            <a:r>
              <a:rPr lang="ru-RU" dirty="0"/>
              <a:t>в повторе </a:t>
            </a:r>
            <a:r>
              <a:rPr lang="en-US" dirty="0" err="1"/>
              <a:t>AluSx</a:t>
            </a:r>
            <a:r>
              <a:rPr lang="en-US" dirty="0"/>
              <a:t> (CHR16: 75033884) </a:t>
            </a:r>
            <a:r>
              <a:rPr lang="ru-RU" dirty="0"/>
              <a:t>в препаратах ДНК из крови человека методами </a:t>
            </a:r>
            <a:r>
              <a:rPr lang="en-US" dirty="0" err="1"/>
              <a:t>GlaI</a:t>
            </a:r>
            <a:r>
              <a:rPr lang="en-US" dirty="0"/>
              <a:t>- </a:t>
            </a:r>
            <a:r>
              <a:rPr lang="ru-RU" dirty="0"/>
              <a:t>и </a:t>
            </a:r>
            <a:r>
              <a:rPr lang="en-US" dirty="0" err="1"/>
              <a:t>FatI</a:t>
            </a:r>
            <a:r>
              <a:rPr lang="en-US" dirty="0"/>
              <a:t>-</a:t>
            </a:r>
            <a:r>
              <a:rPr lang="ru-RU" dirty="0"/>
              <a:t>ПЦР анализа // Эпигенетическая ДНК диагностика, </a:t>
            </a:r>
            <a:r>
              <a:rPr lang="en-US" dirty="0"/>
              <a:t>DOI: </a:t>
            </a:r>
            <a:r>
              <a:rPr lang="en-US" dirty="0">
                <a:hlinkClick r:id="rId3"/>
              </a:rPr>
              <a:t>10.26213/SE.2021.11.76.001</a:t>
            </a:r>
            <a:r>
              <a:rPr lang="en-US" dirty="0"/>
              <a:t> (2021).</a:t>
            </a:r>
          </a:p>
          <a:p>
            <a:r>
              <a:rPr lang="ru-RU" b="1" dirty="0"/>
              <a:t>А.Г. Акишев, Н.А. Нетесова, М.А. </a:t>
            </a:r>
            <a:r>
              <a:rPr lang="ru-RU" b="1" dirty="0" err="1"/>
              <a:t>Абдурашитов</a:t>
            </a:r>
            <a:r>
              <a:rPr lang="ru-RU" b="1" dirty="0"/>
              <a:t>, С.Х. Дегтярев</a:t>
            </a:r>
            <a:r>
              <a:rPr lang="ru-RU" dirty="0"/>
              <a:t> Определение полиморфизма 5</a:t>
            </a:r>
            <a:r>
              <a:rPr lang="en-US" dirty="0" err="1"/>
              <a:t>mC</a:t>
            </a:r>
            <a:r>
              <a:rPr lang="en-US" dirty="0"/>
              <a:t>/T </a:t>
            </a:r>
            <a:r>
              <a:rPr lang="ru-RU" dirty="0"/>
              <a:t>в позиции </a:t>
            </a:r>
            <a:r>
              <a:rPr lang="en-US" dirty="0"/>
              <a:t>Chr1: 245618129 </a:t>
            </a:r>
            <a:r>
              <a:rPr lang="ru-RU" dirty="0"/>
              <a:t>в препаратах ДНК из крови человека методами </a:t>
            </a:r>
            <a:r>
              <a:rPr lang="en-US" dirty="0" err="1"/>
              <a:t>GlaI</a:t>
            </a:r>
            <a:r>
              <a:rPr lang="en-US" dirty="0"/>
              <a:t>- </a:t>
            </a:r>
            <a:r>
              <a:rPr lang="ru-RU" dirty="0"/>
              <a:t>и </a:t>
            </a:r>
            <a:r>
              <a:rPr lang="en-US" dirty="0" err="1"/>
              <a:t>FatI</a:t>
            </a:r>
            <a:r>
              <a:rPr lang="en-US" dirty="0"/>
              <a:t>-</a:t>
            </a:r>
            <a:r>
              <a:rPr lang="ru-RU" dirty="0"/>
              <a:t>ПЦР анализа // Эпигенетическая ДНК диагностика, </a:t>
            </a:r>
            <a:r>
              <a:rPr lang="en-US" dirty="0"/>
              <a:t>DOI: </a:t>
            </a:r>
            <a:r>
              <a:rPr lang="en-US" dirty="0">
                <a:hlinkClick r:id="rId4"/>
              </a:rPr>
              <a:t>10.26213/SE.2019.69.42836</a:t>
            </a:r>
            <a:r>
              <a:rPr lang="en-US" dirty="0"/>
              <a:t> (2021).</a:t>
            </a:r>
          </a:p>
          <a:p>
            <a:r>
              <a:rPr lang="ru-RU" b="1" dirty="0"/>
              <a:t>А.Г. Акишев, Н.А. Нетесова, М.А. </a:t>
            </a:r>
            <a:r>
              <a:rPr lang="ru-RU" b="1" dirty="0" err="1"/>
              <a:t>Абдурашитов</a:t>
            </a:r>
            <a:r>
              <a:rPr lang="ru-RU" b="1" dirty="0"/>
              <a:t>, И.В. </a:t>
            </a:r>
            <a:r>
              <a:rPr lang="ru-RU" b="1" dirty="0" err="1"/>
              <a:t>Вихлянов,М.К</a:t>
            </a:r>
            <a:r>
              <a:rPr lang="ru-RU" b="1" dirty="0"/>
              <a:t>. Никитин, А.Б. Карпов, С.Х. Дегтярев</a:t>
            </a:r>
            <a:r>
              <a:rPr lang="ru-RU" dirty="0"/>
              <a:t> Оценка риска возникновения рака молочной железы и рака желудка путем определения вариантов полиморфизма 5</a:t>
            </a:r>
            <a:r>
              <a:rPr lang="en-US" dirty="0" err="1"/>
              <a:t>mC</a:t>
            </a:r>
            <a:r>
              <a:rPr lang="en-US" dirty="0"/>
              <a:t>/T </a:t>
            </a:r>
            <a:r>
              <a:rPr lang="ru-RU" dirty="0"/>
              <a:t>в интроне гена </a:t>
            </a:r>
            <a:r>
              <a:rPr lang="en-US" dirty="0"/>
              <a:t>KIF26B </a:t>
            </a:r>
            <a:r>
              <a:rPr lang="ru-RU" dirty="0"/>
              <a:t>в положении хр1: 245618129 // Эпигенетическая ДНК диагностика, </a:t>
            </a:r>
            <a:r>
              <a:rPr lang="en-US" dirty="0"/>
              <a:t>DOI: </a:t>
            </a:r>
            <a:r>
              <a:rPr lang="en-US" dirty="0">
                <a:hlinkClick r:id="rId5"/>
              </a:rPr>
              <a:t>10.26213/SE.2019.78.40307</a:t>
            </a:r>
            <a:r>
              <a:rPr lang="en-US" dirty="0"/>
              <a:t> (2021).</a:t>
            </a:r>
          </a:p>
          <a:p>
            <a:r>
              <a:rPr lang="en-US" b="1" dirty="0"/>
              <a:t>EV Dubinin, AG </a:t>
            </a:r>
            <a:r>
              <a:rPr lang="en-US" b="1" dirty="0" err="1"/>
              <a:t>Akishev</a:t>
            </a:r>
            <a:r>
              <a:rPr lang="en-US" b="1" dirty="0"/>
              <a:t>, MA </a:t>
            </a:r>
            <a:r>
              <a:rPr lang="en-US" b="1" dirty="0" err="1"/>
              <a:t>Abdurashitov</a:t>
            </a:r>
            <a:r>
              <a:rPr lang="en-US" b="1" dirty="0"/>
              <a:t>, SB </a:t>
            </a:r>
            <a:r>
              <a:rPr lang="en-US" b="1" dirty="0" err="1"/>
              <a:t>Oleynikova</a:t>
            </a:r>
            <a:r>
              <a:rPr lang="en-US" b="1" dirty="0"/>
              <a:t>, VL </a:t>
            </a:r>
            <a:r>
              <a:rPr lang="en-US" b="1" dirty="0" err="1"/>
              <a:t>Sitko</a:t>
            </a:r>
            <a:r>
              <a:rPr lang="en-US" b="1" dirty="0"/>
              <a:t>, and S </a:t>
            </a:r>
            <a:r>
              <a:rPr lang="en-US" b="1" dirty="0" err="1"/>
              <a:t>Kh</a:t>
            </a:r>
            <a:r>
              <a:rPr lang="en-US" b="1" dirty="0"/>
              <a:t> </a:t>
            </a:r>
            <a:r>
              <a:rPr lang="en-US" b="1" dirty="0" err="1"/>
              <a:t>Degtyarev</a:t>
            </a:r>
            <a:r>
              <a:rPr lang="en-US" dirty="0"/>
              <a:t> </a:t>
            </a:r>
            <a:r>
              <a:rPr lang="en-US" i="1" dirty="0">
                <a:hlinkClick r:id="rId6"/>
              </a:rPr>
              <a:t>Real time </a:t>
            </a:r>
            <a:r>
              <a:rPr lang="en-US" i="1" dirty="0" err="1">
                <a:hlinkClick r:id="rId6"/>
              </a:rPr>
              <a:t>GlaI</a:t>
            </a:r>
            <a:r>
              <a:rPr lang="en-US" i="1" dirty="0">
                <a:hlinkClick r:id="rId6"/>
              </a:rPr>
              <a:t>-PCR assay of regulation regions of human genes HDAC4, RARB and URB1</a:t>
            </a:r>
            <a:r>
              <a:rPr lang="en-US" dirty="0"/>
              <a:t> // Research Journal of Pharmaceutical, Biological and Chemical Sciences, vol 7(2), pp. 667-676 (2016).</a:t>
            </a:r>
          </a:p>
          <a:p>
            <a:r>
              <a:rPr lang="ru-RU" dirty="0"/>
              <a:t>Инструкция к набору для очистки ДНК из легкой фракции клеток крови // </a:t>
            </a:r>
            <a:r>
              <a:rPr lang="en-US" dirty="0">
                <a:hlinkClick r:id="rId7"/>
              </a:rPr>
              <a:t>https://sibenzyme.com/wp-content/uploads/k008s-instruction-manual_rus_v.1.2-1.pdf</a:t>
            </a:r>
            <a:endParaRPr lang="en-US" dirty="0"/>
          </a:p>
          <a:p>
            <a:r>
              <a:rPr lang="ru-RU" dirty="0"/>
              <a:t>Системы ПЦР реального времени с флуоресцентной детекцией </a:t>
            </a:r>
            <a:r>
              <a:rPr lang="en-US" dirty="0"/>
              <a:t>CFX96. </a:t>
            </a:r>
            <a:r>
              <a:rPr lang="ru-RU" dirty="0"/>
              <a:t>Руководство по эксплуатации // </a:t>
            </a:r>
            <a:r>
              <a:rPr lang="en-US" dirty="0">
                <a:hlinkClick r:id="rId8"/>
              </a:rPr>
              <a:t>https://www.bio-rad.com/webroot/web/pdf/lsr/russian_federation/russian/literature/10021337_ru.pdf</a:t>
            </a:r>
            <a:endParaRPr lang="en-US" dirty="0"/>
          </a:p>
          <a:p>
            <a:r>
              <a:rPr lang="ru-RU" dirty="0"/>
              <a:t>Набор для очистки ДНК из легкой фракции клеток крови // </a:t>
            </a:r>
            <a:r>
              <a:rPr lang="en-US" dirty="0">
                <a:hlinkClick r:id="rId9"/>
              </a:rPr>
              <a:t>https://sibenzyme.com/product/k008/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F4ADA4-A2DF-400E-A7D9-1D96C638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B32BFE-7BAF-4941-8D40-8783BEEB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9ADCEC-6214-476F-AC48-89335A6B82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838328" cy="31459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Акишев А.Г., Нетесова Н.А., </a:t>
            </a:r>
            <a:r>
              <a:rPr lang="ru-RU" dirty="0" err="1"/>
              <a:t>Абдурашитов</a:t>
            </a:r>
            <a:r>
              <a:rPr lang="ru-RU" dirty="0"/>
              <a:t> М.А., Дегтярев С.Х. (2021) Выщепление рестриктазой амплифицируемого фрагмента ДНК как способ исключения ошибочных результатов ПЦР в реальном времени c TaqMan зондом, ДНК-узнающие ферменты, том 2021(1), DOI: </a:t>
            </a:r>
            <a:r>
              <a:rPr lang="ru-RU" dirty="0">
                <a:hlinkClick r:id="rId2"/>
              </a:rPr>
              <a:t>10.26213/SE.2021.45.29.001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F4B285-5AD2-4AC8-8EE1-1F0576A51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60648"/>
            <a:ext cx="5400600" cy="57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9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989F7-A10B-4DAD-850C-EDED29B4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Практическое применение метода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23F622-0EC3-4AB1-8F8C-7E7044D1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F2690F-EF16-4A44-BDEB-D5A24B9FEC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33118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1. Анализ метилирования (</a:t>
            </a:r>
            <a:r>
              <a:rPr lang="en-US" sz="2000" b="1" dirty="0" err="1"/>
              <a:t>GlaI</a:t>
            </a:r>
            <a:r>
              <a:rPr lang="en-US" sz="2000" b="1" dirty="0"/>
              <a:t>-</a:t>
            </a:r>
            <a:r>
              <a:rPr lang="ru-RU" sz="2000" b="1" dirty="0"/>
              <a:t>ПЦР)</a:t>
            </a:r>
            <a:br>
              <a:rPr lang="ru-RU" sz="2000" dirty="0"/>
            </a:br>
            <a:r>
              <a:rPr lang="ru-RU" sz="2000" dirty="0"/>
              <a:t>— Определение процента метилирования ДНК </a:t>
            </a:r>
            <a:br>
              <a:rPr lang="ru-RU" sz="2000" dirty="0"/>
            </a:br>
            <a:r>
              <a:rPr lang="ru-RU" sz="2000" dirty="0"/>
              <a:t>по сравнению двух  </a:t>
            </a:r>
            <a:r>
              <a:rPr lang="ru-RU" sz="2000" dirty="0" err="1"/>
              <a:t>аликвот</a:t>
            </a:r>
            <a:r>
              <a:rPr lang="ru-RU" sz="2000" dirty="0"/>
              <a:t>: гидролизованной </a:t>
            </a:r>
            <a:br>
              <a:rPr lang="ru-RU" sz="2000" dirty="0"/>
            </a:br>
            <a:r>
              <a:rPr lang="en-US" sz="2000" dirty="0" err="1"/>
              <a:t>GlaI</a:t>
            </a:r>
            <a:r>
              <a:rPr lang="ru-RU" sz="2000" dirty="0"/>
              <a:t> и исходной</a:t>
            </a:r>
            <a:br>
              <a:rPr lang="en-US" sz="2000" dirty="0"/>
            </a:br>
            <a:r>
              <a:rPr lang="ru-RU" sz="2000" dirty="0"/>
              <a:t>—</a:t>
            </a:r>
            <a:r>
              <a:rPr lang="en-US" sz="2000" dirty="0"/>
              <a:t> </a:t>
            </a:r>
            <a:r>
              <a:rPr lang="ru-RU" sz="2000" dirty="0"/>
              <a:t>Предварительное </a:t>
            </a:r>
            <a:r>
              <a:rPr lang="ru-RU" sz="2000" dirty="0" err="1"/>
              <a:t>выщепление</a:t>
            </a:r>
            <a:r>
              <a:rPr lang="ru-RU" sz="2000" dirty="0"/>
              <a:t> ампликона </a:t>
            </a:r>
            <a:br>
              <a:rPr lang="ru-RU" sz="2000" dirty="0"/>
            </a:br>
            <a:r>
              <a:rPr lang="ru-RU" sz="2000" dirty="0"/>
              <a:t>исключает завышенные значения </a:t>
            </a:r>
            <a:r>
              <a:rPr lang="en-US" sz="2000" dirty="0" err="1"/>
              <a:t>Cq</a:t>
            </a:r>
            <a:r>
              <a:rPr lang="en-US" sz="2000" dirty="0"/>
              <a:t> </a:t>
            </a:r>
            <a:r>
              <a:rPr lang="ru-RU" sz="2000" dirty="0"/>
              <a:t>для </a:t>
            </a:r>
            <a:br>
              <a:rPr lang="ru-RU" sz="2000" dirty="0"/>
            </a:br>
            <a:r>
              <a:rPr lang="ru-RU" sz="2000" dirty="0" err="1"/>
              <a:t>негидролизованного</a:t>
            </a:r>
            <a:r>
              <a:rPr lang="ru-RU" sz="2000" dirty="0"/>
              <a:t> образца</a:t>
            </a: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2. Анализ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SNP</a:t>
            </a:r>
            <a:r>
              <a:rPr lang="en-US" sz="2000" b="1" dirty="0"/>
              <a:t> </a:t>
            </a:r>
            <a:br>
              <a:rPr lang="en-US" sz="2000" dirty="0"/>
            </a:br>
            <a:r>
              <a:rPr lang="en-US" sz="2000" dirty="0"/>
              <a:t>— </a:t>
            </a:r>
            <a:r>
              <a:rPr lang="ru-RU" sz="2000" dirty="0"/>
              <a:t>Выщепление ампликона ферментом </a:t>
            </a:r>
            <a:br>
              <a:rPr lang="ru-RU" sz="2000" dirty="0"/>
            </a:br>
            <a:r>
              <a:rPr lang="en-US" sz="2000" dirty="0" err="1"/>
              <a:t>HinfI</a:t>
            </a:r>
            <a:r>
              <a:rPr lang="en-US" sz="2000" dirty="0"/>
              <a:t> </a:t>
            </a:r>
            <a:r>
              <a:rPr lang="ru-RU" sz="2000" dirty="0"/>
              <a:t>устраняет искажения </a:t>
            </a:r>
            <a:r>
              <a:rPr lang="en-US" sz="2000" dirty="0" err="1"/>
              <a:t>Cq</a:t>
            </a:r>
            <a:br>
              <a:rPr lang="en-US" sz="2000" dirty="0"/>
            </a:br>
            <a:r>
              <a:rPr lang="en-US" sz="2000" dirty="0"/>
              <a:t>— </a:t>
            </a:r>
            <a:r>
              <a:rPr lang="ru-RU" sz="2000" dirty="0"/>
              <a:t>Позволяет отделить гетерозиготу (сдвиг </a:t>
            </a:r>
            <a:r>
              <a:rPr lang="en-US" sz="2000" dirty="0" err="1"/>
              <a:t>Cq</a:t>
            </a:r>
            <a:r>
              <a:rPr lang="en-US" sz="2000" dirty="0"/>
              <a:t> </a:t>
            </a:r>
            <a:br>
              <a:rPr lang="ru-RU" sz="2000" dirty="0"/>
            </a:br>
            <a:r>
              <a:rPr lang="ru-RU" sz="2000" dirty="0"/>
              <a:t>всего на 1 цикл) и 2 </a:t>
            </a:r>
            <a:r>
              <a:rPr lang="ru-RU" sz="2000" dirty="0" err="1"/>
              <a:t>гомозиготы</a:t>
            </a:r>
            <a:r>
              <a:rPr lang="ru-RU" sz="2000" dirty="0"/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4DDA32-67B5-4A3F-AD8E-BFEED007E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78" y="4015700"/>
            <a:ext cx="1872208" cy="1872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B42AE-6F0A-4327-847A-17A572951AB5}"/>
              </a:ext>
            </a:extLst>
          </p:cNvPr>
          <p:cNvSpPr txBox="1"/>
          <p:nvPr/>
        </p:nvSpPr>
        <p:spPr>
          <a:xfrm>
            <a:off x="6096000" y="3936142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А.Г. Акишев, Н.А. Нетесова, М.А. </a:t>
            </a:r>
            <a:r>
              <a:rPr lang="ru-RU" sz="1400" dirty="0" err="1"/>
              <a:t>Абдурашитов</a:t>
            </a:r>
            <a:r>
              <a:rPr lang="ru-RU" sz="1400" dirty="0"/>
              <a:t>, Дегтярев (2021) </a:t>
            </a:r>
            <a:br>
              <a:rPr lang="ru-RU" sz="1400" dirty="0"/>
            </a:br>
            <a:r>
              <a:rPr lang="ru-RU" sz="1400" dirty="0"/>
              <a:t>Определение полиморфизма 5mC/T в повторе </a:t>
            </a:r>
            <a:r>
              <a:rPr lang="ru-RU" sz="1400" dirty="0" err="1"/>
              <a:t>AluSx</a:t>
            </a:r>
            <a:r>
              <a:rPr lang="ru-RU" sz="1400" dirty="0"/>
              <a:t> (CHR16: </a:t>
            </a:r>
            <a:br>
              <a:rPr lang="ru-RU" sz="1400" dirty="0"/>
            </a:br>
            <a:r>
              <a:rPr lang="ru-RU" sz="1400" dirty="0"/>
              <a:t>75033884) в препаратах ДНК из крови человека методами </a:t>
            </a:r>
            <a:r>
              <a:rPr lang="ru-RU" sz="1400" dirty="0" err="1"/>
              <a:t>GlaI</a:t>
            </a:r>
            <a:r>
              <a:rPr lang="ru-RU" sz="1400" dirty="0"/>
              <a:t>- </a:t>
            </a:r>
            <a:br>
              <a:rPr lang="ru-RU" sz="1400" dirty="0"/>
            </a:br>
            <a:r>
              <a:rPr lang="ru-RU" sz="1400" dirty="0"/>
              <a:t>и </a:t>
            </a:r>
            <a:r>
              <a:rPr lang="ru-RU" sz="1400" dirty="0" err="1"/>
              <a:t>FatI</a:t>
            </a:r>
            <a:r>
              <a:rPr lang="ru-RU" sz="1400" dirty="0"/>
              <a:t>-ПЦР анализа, </a:t>
            </a:r>
            <a:r>
              <a:rPr lang="ru-RU" sz="1400" dirty="0" err="1"/>
              <a:t>Эпигенетич</a:t>
            </a:r>
            <a:r>
              <a:rPr lang="ru-RU" sz="1400" dirty="0"/>
              <a:t> ДНК диагност, том 2021(1),  </a:t>
            </a:r>
            <a:br>
              <a:rPr lang="ru-RU" sz="1400" dirty="0"/>
            </a:br>
            <a:r>
              <a:rPr lang="ru-RU" sz="1400" dirty="0"/>
              <a:t>DOI: 10.26213/SE.2021.11.76.001</a:t>
            </a:r>
          </a:p>
        </p:txBody>
      </p:sp>
      <p:pic>
        <p:nvPicPr>
          <p:cNvPr id="2050" name="Picture 2" descr="https://sibenzyme.com/wp-content/uploads/2020/01/tubes_eng-1024x424.png">
            <a:extLst>
              <a:ext uri="{FF2B5EF4-FFF2-40B4-BE49-F238E27FC236}">
                <a16:creationId xmlns:a16="http://schemas.microsoft.com/office/drawing/2014/main" id="{E0331174-0126-42AE-B7E1-F521856C8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2" y="1260621"/>
            <a:ext cx="5236840" cy="21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8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989F7-A10B-4DAD-850C-EDED29B4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Практическое применение метода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23F622-0EC3-4AB1-8F8C-7E7044D1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pic>
        <p:nvPicPr>
          <p:cNvPr id="2050" name="Picture 2" descr="https://www.epigendx.online/wp-content/uploads/2021/04/f3-1024x422.png">
            <a:extLst>
              <a:ext uri="{FF2B5EF4-FFF2-40B4-BE49-F238E27FC236}">
                <a16:creationId xmlns:a16="http://schemas.microsoft.com/office/drawing/2014/main" id="{34F982AE-263F-4651-86B9-6E9EB676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5" y="1412776"/>
            <a:ext cx="11455174" cy="47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2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NA shred">
            <a:extLst>
              <a:ext uri="{FF2B5EF4-FFF2-40B4-BE49-F238E27FC236}">
                <a16:creationId xmlns:a16="http://schemas.microsoft.com/office/drawing/2014/main" id="{29AD875B-31C9-4289-B9A8-31C1AD168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37" y="454146"/>
            <a:ext cx="9495683" cy="5949708"/>
          </a:xfrm>
          <a:prstGeom prst="rect">
            <a:avLst/>
          </a:prstGeom>
        </p:spPr>
      </p:pic>
      <p:pic>
        <p:nvPicPr>
          <p:cNvPr id="9" name="Background" descr="https://avatars.mds.yandex.net/i?id=e48f714ac205f823ba3b43b44891d9a0_l-4578267-images-thumbs&amp;n=13">
            <a:extLst>
              <a:ext uri="{FF2B5EF4-FFF2-40B4-BE49-F238E27FC236}">
                <a16:creationId xmlns:a16="http://schemas.microsoft.com/office/drawing/2014/main" id="{2057E37A-93BA-451F-AB71-A020C808A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2" t="5900" r="29158" b="21650"/>
          <a:stretch/>
        </p:blipFill>
        <p:spPr bwMode="auto">
          <a:xfrm>
            <a:off x="1167255" y="280080"/>
            <a:ext cx="9857490" cy="629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Pol3">
            <a:extLst>
              <a:ext uri="{FF2B5EF4-FFF2-40B4-BE49-F238E27FC236}">
                <a16:creationId xmlns:a16="http://schemas.microsoft.com/office/drawing/2014/main" id="{2D177222-EC2F-4007-B561-9BF7B7A0C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76016"/>
              </p:ext>
            </p:extLst>
          </p:nvPr>
        </p:nvGraphicFramePr>
        <p:xfrm>
          <a:off x="4583832" y="2064378"/>
          <a:ext cx="107416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CorelDRAW" r:id="rId7" imgW="4486982" imgH="2706461" progId="CorelDraw.Graphic.21">
                  <p:embed/>
                </p:oleObj>
              </mc:Choice>
              <mc:Fallback>
                <p:oleObj name="CorelDRAW" r:id="rId7" imgW="4486982" imgH="270646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3832" y="2064378"/>
                        <a:ext cx="1074165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Pol1">
            <a:extLst>
              <a:ext uri="{FF2B5EF4-FFF2-40B4-BE49-F238E27FC236}">
                <a16:creationId xmlns:a16="http://schemas.microsoft.com/office/drawing/2014/main" id="{D07C23CF-40A1-45F6-B857-DD08789D9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10261"/>
              </p:ext>
            </p:extLst>
          </p:nvPr>
        </p:nvGraphicFramePr>
        <p:xfrm>
          <a:off x="3719736" y="4145550"/>
          <a:ext cx="1022662" cy="73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" name="CorelDRAW" r:id="rId9" imgW="4435910" imgH="3194481" progId="CorelDraw.Graphic.21">
                  <p:embed/>
                </p:oleObj>
              </mc:Choice>
              <mc:Fallback>
                <p:oleObj name="CorelDRAW" r:id="rId9" imgW="4435910" imgH="319448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19736" y="4145550"/>
                        <a:ext cx="1022662" cy="736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Pol2">
            <a:extLst>
              <a:ext uri="{FF2B5EF4-FFF2-40B4-BE49-F238E27FC236}">
                <a16:creationId xmlns:a16="http://schemas.microsoft.com/office/drawing/2014/main" id="{FE7C060B-3B40-424E-B1A2-4C88687BB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53269"/>
              </p:ext>
            </p:extLst>
          </p:nvPr>
        </p:nvGraphicFramePr>
        <p:xfrm>
          <a:off x="6312023" y="3429000"/>
          <a:ext cx="867249" cy="79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CorelDRAW" r:id="rId11" imgW="4012656" imgH="3685563" progId="CorelDraw.Graphic.21">
                  <p:embed/>
                </p:oleObj>
              </mc:Choice>
              <mc:Fallback>
                <p:oleObj name="CorelDRAW" r:id="rId11" imgW="4012656" imgH="368556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12023" y="3429000"/>
                        <a:ext cx="867249" cy="79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Pol4">
            <a:extLst>
              <a:ext uri="{FF2B5EF4-FFF2-40B4-BE49-F238E27FC236}">
                <a16:creationId xmlns:a16="http://schemas.microsoft.com/office/drawing/2014/main" id="{3DDBA6B5-4BB3-424F-B759-A8B977951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87838"/>
              </p:ext>
            </p:extLst>
          </p:nvPr>
        </p:nvGraphicFramePr>
        <p:xfrm>
          <a:off x="1847528" y="3140968"/>
          <a:ext cx="867249" cy="79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CorelDRAW" r:id="rId11" imgW="4012656" imgH="3685563" progId="CorelDraw.Graphic.21">
                  <p:embed/>
                </p:oleObj>
              </mc:Choice>
              <mc:Fallback>
                <p:oleObj name="CorelDRAW" r:id="rId11" imgW="4012656" imgH="3685563" progId="CorelDraw.Graphic.21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FE7C060B-3B40-424E-B1A2-4C88687BB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7528" y="3140968"/>
                        <a:ext cx="867249" cy="79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CR4">
            <a:extLst>
              <a:ext uri="{FF2B5EF4-FFF2-40B4-BE49-F238E27FC236}">
                <a16:creationId xmlns:a16="http://schemas.microsoft.com/office/drawing/2014/main" id="{705EE538-AD79-4BAF-9D1A-B48E7CBE48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7943" y="2562794"/>
            <a:ext cx="1233634" cy="829452"/>
          </a:xfrm>
          <a:prstGeom prst="rect">
            <a:avLst/>
          </a:prstGeom>
        </p:spPr>
      </p:pic>
      <p:pic>
        <p:nvPicPr>
          <p:cNvPr id="3" name="PCR3">
            <a:extLst>
              <a:ext uri="{FF2B5EF4-FFF2-40B4-BE49-F238E27FC236}">
                <a16:creationId xmlns:a16="http://schemas.microsoft.com/office/drawing/2014/main" id="{BA4CA273-7FCD-422E-B28C-987563B65EC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65" y="1824599"/>
            <a:ext cx="1253482" cy="848786"/>
          </a:xfrm>
          <a:prstGeom prst="rect">
            <a:avLst/>
          </a:prstGeom>
        </p:spPr>
      </p:pic>
      <p:pic>
        <p:nvPicPr>
          <p:cNvPr id="10" name="PCR2">
            <a:extLst>
              <a:ext uri="{FF2B5EF4-FFF2-40B4-BE49-F238E27FC236}">
                <a16:creationId xmlns:a16="http://schemas.microsoft.com/office/drawing/2014/main" id="{C99C588C-A1B4-4827-BDD5-599072DBEC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0" y="3603801"/>
            <a:ext cx="1253482" cy="848786"/>
          </a:xfrm>
          <a:prstGeom prst="rect">
            <a:avLst/>
          </a:prstGeom>
        </p:spPr>
      </p:pic>
      <p:pic>
        <p:nvPicPr>
          <p:cNvPr id="11" name="PCR1">
            <a:extLst>
              <a:ext uri="{FF2B5EF4-FFF2-40B4-BE49-F238E27FC236}">
                <a16:creationId xmlns:a16="http://schemas.microsoft.com/office/drawing/2014/main" id="{D91CFE4F-EB96-4A70-92A3-4BF4887904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39" y="3722873"/>
            <a:ext cx="1253482" cy="84878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FF25CF3-CE6B-48D5-93BF-27B807C7A608}"/>
              </a:ext>
            </a:extLst>
          </p:cNvPr>
          <p:cNvSpPr txBox="1"/>
          <p:nvPr/>
        </p:nvSpPr>
        <p:spPr>
          <a:xfrm>
            <a:off x="873609" y="280080"/>
            <a:ext cx="6425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Спутанность ДНК затрудняет прохождение </a:t>
            </a:r>
            <a:br>
              <a:rPr lang="ru-RU" dirty="0"/>
            </a:br>
            <a:r>
              <a:rPr lang="ru-RU" dirty="0"/>
              <a:t>ПЦР на отдельных участках</a:t>
            </a:r>
          </a:p>
        </p:txBody>
      </p:sp>
      <p:pic>
        <p:nvPicPr>
          <p:cNvPr id="6" name="DNA">
            <a:extLst>
              <a:ext uri="{FF2B5EF4-FFF2-40B4-BE49-F238E27FC236}">
                <a16:creationId xmlns:a16="http://schemas.microsoft.com/office/drawing/2014/main" id="{E0D79680-3D3E-4195-A562-E2F65DA0304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42" y="3074667"/>
            <a:ext cx="10064516" cy="1014986"/>
          </a:xfrm>
          <a:prstGeom prst="rect">
            <a:avLst/>
          </a:prstGeom>
        </p:spPr>
      </p:pic>
      <p:pic>
        <p:nvPicPr>
          <p:cNvPr id="21" name="Sc_Right">
            <a:extLst>
              <a:ext uri="{FF2B5EF4-FFF2-40B4-BE49-F238E27FC236}">
                <a16:creationId xmlns:a16="http://schemas.microsoft.com/office/drawing/2014/main" id="{C1162FD3-5765-47BC-8C02-CA51D8C8C8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 rot="19765906">
            <a:off x="5845673" y="2816798"/>
            <a:ext cx="1699684" cy="848786"/>
          </a:xfrm>
          <a:prstGeom prst="rect">
            <a:avLst/>
          </a:prstGeom>
        </p:spPr>
      </p:pic>
      <p:pic>
        <p:nvPicPr>
          <p:cNvPr id="24" name="Sc_left">
            <a:extLst>
              <a:ext uri="{FF2B5EF4-FFF2-40B4-BE49-F238E27FC236}">
                <a16:creationId xmlns:a16="http://schemas.microsoft.com/office/drawing/2014/main" id="{19509B65-04F9-45CE-910B-7B865BC483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 rot="1557586" flipH="1">
            <a:off x="3716422" y="2865875"/>
            <a:ext cx="1699684" cy="848786"/>
          </a:xfrm>
          <a:prstGeom prst="rect">
            <a:avLst/>
          </a:prstGeom>
        </p:spPr>
      </p:pic>
      <p:pic>
        <p:nvPicPr>
          <p:cNvPr id="25" name="RE_right">
            <a:extLst>
              <a:ext uri="{FF2B5EF4-FFF2-40B4-BE49-F238E27FC236}">
                <a16:creationId xmlns:a16="http://schemas.microsoft.com/office/drawing/2014/main" id="{77D99420-DC33-44B2-A552-3A01CA525D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5740">
            <a:off x="7180388" y="1853805"/>
            <a:ext cx="1253482" cy="1179547"/>
          </a:xfrm>
          <a:prstGeom prst="rect">
            <a:avLst/>
          </a:prstGeom>
        </p:spPr>
      </p:pic>
      <p:pic>
        <p:nvPicPr>
          <p:cNvPr id="27" name="RE_left">
            <a:extLst>
              <a:ext uri="{FF2B5EF4-FFF2-40B4-BE49-F238E27FC236}">
                <a16:creationId xmlns:a16="http://schemas.microsoft.com/office/drawing/2014/main" id="{88794A15-E968-48D7-8374-A67B645DD1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756">
            <a:off x="2745672" y="1945526"/>
            <a:ext cx="1253482" cy="1179547"/>
          </a:xfrm>
          <a:prstGeom prst="rect">
            <a:avLst/>
          </a:prstGeom>
        </p:spPr>
      </p:pic>
      <p:sp>
        <p:nvSpPr>
          <p:cNvPr id="28" name="TextBox 2">
            <a:extLst>
              <a:ext uri="{FF2B5EF4-FFF2-40B4-BE49-F238E27FC236}">
                <a16:creationId xmlns:a16="http://schemas.microsoft.com/office/drawing/2014/main" id="{4000ECA5-99CA-4DE9-A27B-6499CE100A6C}"/>
              </a:ext>
            </a:extLst>
          </p:cNvPr>
          <p:cNvSpPr txBox="1"/>
          <p:nvPr/>
        </p:nvSpPr>
        <p:spPr>
          <a:xfrm>
            <a:off x="900721" y="280080"/>
            <a:ext cx="9159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Предварительное </a:t>
            </a:r>
            <a:r>
              <a:rPr lang="ru-RU" dirty="0" err="1"/>
              <a:t>выщепление</a:t>
            </a:r>
            <a:r>
              <a:rPr lang="ru-RU" dirty="0"/>
              <a:t> ампликона убирает </a:t>
            </a:r>
            <a:br>
              <a:rPr lang="ru-RU" dirty="0"/>
            </a:br>
            <a:r>
              <a:rPr lang="ru-RU" dirty="0"/>
              <a:t>влияние пространственной структуры ДНК на результаты ПЦР</a:t>
            </a:r>
          </a:p>
        </p:txBody>
      </p:sp>
      <p:pic>
        <p:nvPicPr>
          <p:cNvPr id="29" name="TaqPol">
            <a:extLst>
              <a:ext uri="{FF2B5EF4-FFF2-40B4-BE49-F238E27FC236}">
                <a16:creationId xmlns:a16="http://schemas.microsoft.com/office/drawing/2014/main" id="{8EDB1688-7B6F-4F25-A2C6-308B1B4E216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48" y="2856337"/>
            <a:ext cx="2489142" cy="1494928"/>
          </a:xfrm>
          <a:prstGeom prst="rect">
            <a:avLst/>
          </a:prstGeom>
        </p:spPr>
      </p:pic>
      <p:pic>
        <p:nvPicPr>
          <p:cNvPr id="31" name="PCR5">
            <a:extLst>
              <a:ext uri="{FF2B5EF4-FFF2-40B4-BE49-F238E27FC236}">
                <a16:creationId xmlns:a16="http://schemas.microsoft.com/office/drawing/2014/main" id="{E519EA60-EDD0-4689-91E6-0B45FD4E7A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86" y="1900528"/>
            <a:ext cx="4517906" cy="30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6 -1.85185E-6 C 0.00625 -1.85185E-6 0.01158 0.01134 0.01158 0.02546 C 0.01158 0.03982 0.00625 0.05139 4.58333E-6 0.05139 C -0.00638 0.05139 -0.01146 0.03982 -0.01146 0.02546 C -0.01146 0.01134 -0.00638 -1.85185E-6 4.58333E-6 -1.85185E-6 Z " pathEditMode="relative" rAng="0" ptsTypes="AAAAA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1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6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705 -0.00324 C 0.01705 0.01898 0.02278 0.03727 0.03007 0.03727 C 0.03854 0.03727 0.04153 0.0169 0.04296 0.00486 L 0.04427 -0.01157 C 0.04544 -0.02361 0.04869 -0.04375 0.05833 -0.04375 C 0.06445 -0.04375 0.07161 -0.02569 0.07161 -0.00324 C 0.07161 0.01898 0.06445 0.03727 0.05833 0.03727 C 0.04869 0.03727 0.04544 0.0169 0.04427 0.00486 L 0.04296 -0.01157 C 0.04153 -0.02361 0.03854 -0.04375 0.03007 -0.04375 C 0.02278 -0.04375 0.01705 -0.02569 0.01705 -0.00324 Z " pathEditMode="relative" rAng="0" ptsTypes="AAAAAAAAAAA">
                                      <p:cBhvr>
                                        <p:cTn id="3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1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375E-6 1.85185E-6 L 0.01367 0.0287 L 0.04114 0.0287 L 0.02734 0.0581 L 0.04114 0.0868 L 0.01367 0.0868 L 4.375E-6 0.1162 L -0.01368 0.0868 L -0.04102 0.0868 L -0.02735 0.0581 L -0.04102 0.0287 L -0.01368 0.0287 L 4.375E-6 1.85185E-6 Z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1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6.25E-7 -2.22222E-6 L 0.02943 -0.1419 " pathEditMode="relative" rAng="0" ptsTypes="AA">
                                      <p:cBhvr>
                                        <p:cTn id="7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-710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2943 -0.1419 L 8.33333E-7 -4.81481E-6 " pathEditMode="relative" rAng="0" ptsTypes="AA">
                                      <p:cBhvr>
                                        <p:cTn id="8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733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6.25E-7 -2.22222E-6 L 0.02943 -0.1419 " pathEditMode="relative" rAng="0" ptsTypes="AA">
                                      <p:cBhvr>
                                        <p:cTn id="8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-710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43 -0.1419 L 8.33333E-7 -4.81481E-6 " pathEditMode="relative" rAng="0" ptsTypes="AA">
                                      <p:cBhvr>
                                        <p:cTn id="8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733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9 C 0.03502 0.03496 0.06419 0.26482 0.03529 0.33195 C 0.00638 0.39885 -0.10534 0.40186 -0.17422 0.40186 C -0.24323 0.40186 -0.20677 0.18611 -0.17787 0.11922 C -0.1487 0.05232 -0.03607 -0.03611 -0.00052 -0.00069 Z " pathEditMode="relative" rAng="0" ptsTypes="AAAAA">
                                      <p:cBhvr>
                                        <p:cTn id="140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972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3 C 0.00898 -0.0419 0.125 -0.23565 0.18047 -0.19769 C 0.23581 -0.15972 0.38919 0.11273 0.33164 0.22755 C 0.27708 0.27662 0.1776 0.20301 0.12226 0.16458 C 0.0668 0.12708 -0.01042 0.04051 -0.00065 -0.00093 Z " pathEditMode="relative" rAng="0" ptsTypes="AAAAA">
                                      <p:cBhvr>
                                        <p:cTn id="142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14" y="215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00"/>
                            </p:stCondLst>
                            <p:childTnLst>
                              <p:par>
                                <p:cTn id="1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500"/>
                            </p:stCondLst>
                            <p:childTnLst>
                              <p:par>
                                <p:cTn id="16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49649 0.00672 L 4.375E-6 -2.96296E-6 Z " pathEditMode="relative" rAng="0" ptsTypes="AAA">
                                      <p:cBhvr>
                                        <p:cTn id="1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49649 0.00672 L 4.375E-6 -2.96296E-6 Z " pathEditMode="relative" rAng="0" ptsTypes="AAA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51 L -0.49727 0.00787 L 0.00039 0.0051 Z " pathEditMode="relative" ptsTypes="AAA">
                                      <p:cBhvr>
                                        <p:cTn id="1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Материалы</a:t>
            </a:r>
            <a:r>
              <a:rPr dirty="0"/>
              <a:t> и </a:t>
            </a:r>
            <a:r>
              <a:rPr dirty="0" err="1"/>
              <a:t>методы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214592" cy="4937760"/>
          </a:xfrm>
        </p:spPr>
        <p:txBody>
          <a:bodyPr>
            <a:normAutofit fontScale="92500"/>
          </a:bodyPr>
          <a:lstStyle/>
          <a:p>
            <a:r>
              <a:rPr dirty="0" err="1"/>
              <a:t>Материалы</a:t>
            </a:r>
            <a:r>
              <a:rPr dirty="0"/>
              <a:t>: ДНК </a:t>
            </a:r>
            <a:r>
              <a:rPr lang="ru-RU" dirty="0"/>
              <a:t>8 </a:t>
            </a:r>
            <a:r>
              <a:rPr dirty="0" err="1"/>
              <a:t>доноров</a:t>
            </a:r>
            <a:r>
              <a:rPr dirty="0"/>
              <a:t>, </a:t>
            </a:r>
            <a:r>
              <a:rPr dirty="0" err="1"/>
              <a:t>выделенная</a:t>
            </a:r>
            <a:r>
              <a:rPr dirty="0"/>
              <a:t>  </a:t>
            </a:r>
            <a:r>
              <a:rPr dirty="0" err="1"/>
              <a:t>на</a:t>
            </a:r>
            <a:r>
              <a:rPr dirty="0"/>
              <a:t> </a:t>
            </a:r>
            <a:r>
              <a:rPr lang="ru-RU" dirty="0"/>
              <a:t>спин-</a:t>
            </a:r>
            <a:r>
              <a:rPr dirty="0" err="1"/>
              <a:t>колонках</a:t>
            </a:r>
            <a:r>
              <a:rPr lang="ru-RU" dirty="0"/>
              <a:t>, исходная и гидролизованная ферментами</a:t>
            </a:r>
            <a:endParaRPr dirty="0"/>
          </a:p>
          <a:p>
            <a:r>
              <a:rPr dirty="0" err="1"/>
              <a:t>Инструменты</a:t>
            </a:r>
            <a:r>
              <a:rPr dirty="0"/>
              <a:t>: CXF-96 (Bio-Rad).</a:t>
            </a:r>
            <a:endParaRPr lang="ru-RU" dirty="0"/>
          </a:p>
          <a:p>
            <a:r>
              <a:rPr lang="ru-RU" dirty="0"/>
              <a:t>Ферменты: </a:t>
            </a:r>
            <a:r>
              <a:rPr lang="en-US" dirty="0" err="1"/>
              <a:t>HinfI</a:t>
            </a:r>
            <a:r>
              <a:rPr lang="ru-RU" dirty="0"/>
              <a:t>, </a:t>
            </a:r>
            <a:r>
              <a:rPr lang="en-US" dirty="0" err="1"/>
              <a:t>MspI</a:t>
            </a:r>
            <a:r>
              <a:rPr lang="ru-RU" dirty="0"/>
              <a:t>,</a:t>
            </a:r>
            <a:r>
              <a:rPr lang="en-US" dirty="0"/>
              <a:t> Bst2UI</a:t>
            </a:r>
            <a:r>
              <a:rPr lang="ru-RU" dirty="0"/>
              <a:t> </a:t>
            </a:r>
          </a:p>
          <a:p>
            <a:r>
              <a:rPr lang="ru-RU" dirty="0" err="1"/>
              <a:t>Праймеры</a:t>
            </a:r>
            <a:r>
              <a:rPr lang="ru-RU" dirty="0"/>
              <a:t> и зонды на 4 участка ДНК:</a:t>
            </a:r>
          </a:p>
          <a:p>
            <a:pPr lvl="1"/>
            <a:r>
              <a:rPr lang="en-US" sz="2200" dirty="0"/>
              <a:t>chr9: 97464604-97464756  – amplicon 153 bp, GC-</a:t>
            </a:r>
            <a:r>
              <a:rPr lang="ru-RU" sz="2200" dirty="0"/>
              <a:t>состав 49%</a:t>
            </a:r>
          </a:p>
          <a:p>
            <a:pPr lvl="1"/>
            <a:r>
              <a:rPr lang="en-US" sz="2200" dirty="0"/>
              <a:t>chr17: 4560027-4560175 – amplicon 149 bp, GC-</a:t>
            </a:r>
            <a:r>
              <a:rPr lang="ru-RU" sz="2200" dirty="0"/>
              <a:t>состав 67%</a:t>
            </a:r>
          </a:p>
          <a:p>
            <a:pPr lvl="1"/>
            <a:r>
              <a:rPr lang="en-US" sz="2200" dirty="0" err="1"/>
              <a:t>chr</a:t>
            </a:r>
            <a:r>
              <a:rPr lang="en-US" sz="2200" dirty="0"/>
              <a:t> 1: 90717178-90717300 – amplicon 123 bp, GC-</a:t>
            </a:r>
            <a:r>
              <a:rPr lang="ru-RU" sz="2200" dirty="0"/>
              <a:t>состав 54%</a:t>
            </a:r>
            <a:endParaRPr lang="en-US" sz="2200" dirty="0"/>
          </a:p>
          <a:p>
            <a:pPr lvl="1"/>
            <a:r>
              <a:rPr lang="en-US" sz="2200" dirty="0" err="1"/>
              <a:t>chr</a:t>
            </a:r>
            <a:r>
              <a:rPr lang="en-US" sz="2200" dirty="0"/>
              <a:t> 11: 65647215-65647307 – amplicon 93 bp, GC-</a:t>
            </a:r>
            <a:r>
              <a:rPr lang="ru-RU" sz="2200" dirty="0"/>
              <a:t>состав 68%</a:t>
            </a:r>
          </a:p>
          <a:p>
            <a:endParaRPr sz="25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000BC3-6FEF-4998-8E0D-B17B0651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873720D-2A87-41AB-99E1-B7275C0E25A4}"/>
              </a:ext>
            </a:extLst>
          </p:cNvPr>
          <p:cNvGrpSpPr/>
          <p:nvPr/>
        </p:nvGrpSpPr>
        <p:grpSpPr>
          <a:xfrm>
            <a:off x="7889635" y="1219201"/>
            <a:ext cx="3852813" cy="2857872"/>
            <a:chOff x="7889635" y="1219201"/>
            <a:chExt cx="3852813" cy="285787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653BF71-33D9-4379-A167-77DBC7804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1024"/>
            <a:stretch/>
          </p:blipFill>
          <p:spPr>
            <a:xfrm>
              <a:off x="7896200" y="1219201"/>
              <a:ext cx="3846248" cy="141771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24782CC-416A-4D8A-9736-932F6DE3A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265" b="27859"/>
            <a:stretch/>
          </p:blipFill>
          <p:spPr>
            <a:xfrm>
              <a:off x="7896200" y="3356992"/>
              <a:ext cx="3846248" cy="72008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91BC038-69FF-492E-A6CC-ED4739937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3367"/>
            <a:stretch/>
          </p:blipFill>
          <p:spPr>
            <a:xfrm>
              <a:off x="7889635" y="2658071"/>
              <a:ext cx="3846248" cy="7709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 обсуждение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19200"/>
            <a:ext cx="11305256" cy="1201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работе изучались препараты ДНК крови 8 доноров. В числе доноров были 4 мужчин и 4 женщин. В таблице представлены пол и возраст доноров, а также концентрация полученных препаратов ДНК и характеристика их чистоты, определяемой отношением оптической плотности при 260 </a:t>
            </a:r>
            <a:r>
              <a:rPr lang="ru-RU" dirty="0" err="1"/>
              <a:t>нм</a:t>
            </a:r>
            <a:r>
              <a:rPr lang="ru-RU" dirty="0"/>
              <a:t> и 280 </a:t>
            </a:r>
            <a:r>
              <a:rPr lang="ru-RU" dirty="0" err="1"/>
              <a:t>нм</a:t>
            </a:r>
            <a:r>
              <a:rPr 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3205A-F329-4B41-9993-39ECEC1E4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476"/>
          <a:stretch/>
        </p:blipFill>
        <p:spPr>
          <a:xfrm>
            <a:off x="729072" y="2515344"/>
            <a:ext cx="10733856" cy="3577952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CC5DE5-34FC-4A4C-B805-9DDE4E45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6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C7805-C636-408D-B48F-CFDDF2E0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CA206B-6A1A-4058-9A86-29B84AF122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/>
              <a:t>На рисунке 1 представлены нуклеотидные последовательности 4-х участков геномной ДНК, анализируемые в данной работе. В каждом участке ДНК фиолетовым фоном выделены сайты узнавания </a:t>
            </a:r>
            <a:r>
              <a:rPr lang="ru-RU" sz="2800" dirty="0" err="1"/>
              <a:t>рестриктазы</a:t>
            </a:r>
            <a:r>
              <a:rPr lang="ru-RU" sz="2800" dirty="0"/>
              <a:t>, окаймляющие </a:t>
            </a:r>
            <a:r>
              <a:rPr lang="ru-RU" sz="2800" dirty="0" err="1"/>
              <a:t>амплифицируемый</a:t>
            </a:r>
            <a:r>
              <a:rPr lang="ru-RU" sz="2800" dirty="0"/>
              <a:t> участок. Зоны связывания прямого и обратного </a:t>
            </a:r>
            <a:r>
              <a:rPr lang="ru-RU" sz="2800" dirty="0" err="1"/>
              <a:t>праймеров</a:t>
            </a:r>
            <a:r>
              <a:rPr lang="ru-RU" sz="2800" dirty="0"/>
              <a:t>, а также флуоресцентно-меченого </a:t>
            </a:r>
            <a:r>
              <a:rPr lang="ru-RU" sz="2800" dirty="0" err="1"/>
              <a:t>TaqMan</a:t>
            </a:r>
            <a:r>
              <a:rPr lang="ru-RU" sz="2800" dirty="0"/>
              <a:t>-зонда выделены желтым, голубым и зеленым фоном, соответственно.</a:t>
            </a:r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C5337-6804-4DE8-97A5-7243A267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0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05C291-63B9-4F77-BA05-FFC30907BAD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17786"/>
          <a:stretch/>
        </p:blipFill>
        <p:spPr>
          <a:xfrm>
            <a:off x="1307468" y="1210755"/>
            <a:ext cx="9577064" cy="51473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167E8F-0F56-4C74-A484-7BCB9D8A5BA4}"/>
              </a:ext>
            </a:extLst>
          </p:cNvPr>
          <p:cNvSpPr/>
          <p:nvPr/>
        </p:nvSpPr>
        <p:spPr>
          <a:xfrm>
            <a:off x="623392" y="260648"/>
            <a:ext cx="10945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D2D2D"/>
                </a:solidFill>
                <a:latin typeface="Roboto" panose="02000000000000000000" pitchFamily="2" charset="0"/>
              </a:rPr>
              <a:t>Рисунок 1 </a:t>
            </a:r>
            <a:r>
              <a:rPr lang="ru-RU" dirty="0">
                <a:solidFill>
                  <a:srgbClr val="222222"/>
                </a:solidFill>
                <a:latin typeface="Roboto" panose="02000000000000000000" pitchFamily="2" charset="0"/>
              </a:rPr>
              <a:t>Нуклеотидные последовательности участков генома, выбранных для проведения ПЦР</a:t>
            </a:r>
            <a:endParaRPr lang="ru-RU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5A7EB02-EB23-4696-A2DC-54A73127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5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401928C8-5D1E-4F58-9911-D558001AFA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0516BE-AAC9-426F-9CF4-84FC0326E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81C6164-C328-4E49-84DE-36CFC9B53AC8}"/>
              </a:ext>
            </a:extLst>
          </p:cNvPr>
          <p:cNvGrpSpPr/>
          <p:nvPr/>
        </p:nvGrpSpPr>
        <p:grpSpPr>
          <a:xfrm>
            <a:off x="440711" y="980728"/>
            <a:ext cx="11310578" cy="4930824"/>
            <a:chOff x="440711" y="980728"/>
            <a:chExt cx="11310578" cy="493082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1634DFD-B2C0-4B08-BCCF-4FD10AB1C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3592"/>
            <a:stretch/>
          </p:blipFill>
          <p:spPr>
            <a:xfrm>
              <a:off x="440711" y="3542109"/>
              <a:ext cx="11310578" cy="236944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2F21AAE-80DC-4750-9933-DBFE9DCED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064"/>
            <a:stretch/>
          </p:blipFill>
          <p:spPr>
            <a:xfrm>
              <a:off x="440711" y="980728"/>
              <a:ext cx="11310578" cy="2600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51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23D06E-BAF5-47A8-9C26-0F4222C6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ООО «СибЭнзайм», 2025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CCEA25-F34D-4C1E-8B3B-F7697332AC47}"/>
              </a:ext>
            </a:extLst>
          </p:cNvPr>
          <p:cNvSpPr/>
          <p:nvPr/>
        </p:nvSpPr>
        <p:spPr>
          <a:xfrm>
            <a:off x="9624392" y="3293126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1800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9-6</a:t>
            </a:r>
            <a:r>
              <a:rPr lang="en-US" b="1" kern="1800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04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5F74C6-7E01-4FB3-B49F-84380824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1184806"/>
            <a:ext cx="3872111" cy="25709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217574-0BDA-45F4-8475-3F2928DC8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22" y="3691570"/>
            <a:ext cx="3871450" cy="2569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F024AA-4771-4642-87BF-F91A51DF4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744" y="1188667"/>
            <a:ext cx="3868167" cy="25548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003DFF-52EA-4BC6-A0E4-5CBCC3721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744" y="3691570"/>
            <a:ext cx="3868167" cy="256035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22C919A-584C-4023-8C78-33BEB8F2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>
            <a:noAutofit/>
          </a:bodyPr>
          <a:lstStyle/>
          <a:p>
            <a:r>
              <a:rPr lang="ru-RU" sz="2800" b="1" dirty="0"/>
              <a:t>Рисунок 2 </a:t>
            </a:r>
            <a:r>
              <a:rPr lang="ru-RU" sz="2800" dirty="0"/>
              <a:t>Кривые флуоресценции ПЦР-анализа 4-х фрагментов генома человека в препаратах ДНК четырех доноров</a:t>
            </a:r>
          </a:p>
        </p:txBody>
      </p:sp>
    </p:spTree>
    <p:extLst>
      <p:ext uri="{BB962C8B-B14F-4D97-AF65-F5344CB8AC3E}">
        <p14:creationId xmlns:p14="http://schemas.microsoft.com/office/powerpoint/2010/main" val="36058052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le &amp; Subtitle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E4A8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E4A8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ача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17230</TotalTime>
  <Pages>0</Pages>
  <Words>1367</Words>
  <Characters>0</Characters>
  <Application>Microsoft Office PowerPoint</Application>
  <PresentationFormat>Широкоэкранный</PresentationFormat>
  <Lines>0</Lines>
  <Paragraphs>213</Paragraphs>
  <Slides>21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Bookman Old Style</vt:lpstr>
      <vt:lpstr>Calibri</vt:lpstr>
      <vt:lpstr>Cambria</vt:lpstr>
      <vt:lpstr>Gill Sans MT</vt:lpstr>
      <vt:lpstr>Microsoft Sans Serif</vt:lpstr>
      <vt:lpstr>Roboto</vt:lpstr>
      <vt:lpstr>Tahoma</vt:lpstr>
      <vt:lpstr>Times New Roman</vt:lpstr>
      <vt:lpstr>Wingdings</vt:lpstr>
      <vt:lpstr>Wingdings 3</vt:lpstr>
      <vt:lpstr>ヒラギノ角ゴ ProN W3</vt:lpstr>
      <vt:lpstr>Title &amp; Subtitle</vt:lpstr>
      <vt:lpstr>Начальная</vt:lpstr>
      <vt:lpstr>CorelDRAW</vt:lpstr>
      <vt:lpstr>Выщепление эндонуклеазой рестрикции амплифицируемого фрагмента ДНК перед ПЦР</vt:lpstr>
      <vt:lpstr>Презентация PowerPoint</vt:lpstr>
      <vt:lpstr>Презентация PowerPoint</vt:lpstr>
      <vt:lpstr>Материалы и методы</vt:lpstr>
      <vt:lpstr>Результаты и обсуждение</vt:lpstr>
      <vt:lpstr>Результаты</vt:lpstr>
      <vt:lpstr>Презентация PowerPoint</vt:lpstr>
      <vt:lpstr>Презентация PowerPoint</vt:lpstr>
      <vt:lpstr>Рисунок 2 Кривые флуоресценции ПЦР-анализа 4-х фрагментов генома человека в препаратах ДНК четырех доноров</vt:lpstr>
      <vt:lpstr>Презентация PowerPoint</vt:lpstr>
      <vt:lpstr>Презентация PowerPoint</vt:lpstr>
      <vt:lpstr>Презентация PowerPoint</vt:lpstr>
      <vt:lpstr>Сравнительный анализ Cq для образцов</vt:lpstr>
      <vt:lpstr>Таблица 2 Значения Cq, полученные в ПЦР РВ 4-х выбранных фрагментов генома человека в 8-ти препаратах ДНК крови доноров</vt:lpstr>
      <vt:lpstr>Обсуждение</vt:lpstr>
      <vt:lpstr>Выводы</vt:lpstr>
      <vt:lpstr>Демонстрация работы с сервисом</vt:lpstr>
      <vt:lpstr>Контакты</vt:lpstr>
      <vt:lpstr>Литература</vt:lpstr>
      <vt:lpstr>Практическое применение метода</vt:lpstr>
      <vt:lpstr>Практическое применение метода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фотосенсибилизированного гемолиза эритроцитов</dc:title>
  <dc:creator>Игорь</dc:creator>
  <cp:lastModifiedBy>Evgeny Dubinin</cp:lastModifiedBy>
  <cp:revision>349</cp:revision>
  <cp:lastPrinted>2015-02-15T11:19:47Z</cp:lastPrinted>
  <dcterms:modified xsi:type="dcterms:W3CDTF">2025-04-17T10:08:27Z</dcterms:modified>
</cp:coreProperties>
</file>